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7"/>
  </p:notesMasterIdLst>
  <p:sldIdLst>
    <p:sldId id="256" r:id="rId2"/>
    <p:sldId id="262" r:id="rId3"/>
    <p:sldId id="265" r:id="rId4"/>
    <p:sldId id="311" r:id="rId5"/>
    <p:sldId id="312" r:id="rId6"/>
    <p:sldId id="313" r:id="rId7"/>
    <p:sldId id="323" r:id="rId8"/>
    <p:sldId id="317" r:id="rId9"/>
    <p:sldId id="315" r:id="rId10"/>
    <p:sldId id="314" r:id="rId11"/>
    <p:sldId id="316" r:id="rId12"/>
    <p:sldId id="318" r:id="rId13"/>
    <p:sldId id="296" r:id="rId14"/>
    <p:sldId id="295" r:id="rId15"/>
    <p:sldId id="298" r:id="rId16"/>
    <p:sldId id="294" r:id="rId17"/>
    <p:sldId id="292" r:id="rId18"/>
    <p:sldId id="325" r:id="rId19"/>
    <p:sldId id="291" r:id="rId20"/>
    <p:sldId id="326" r:id="rId21"/>
    <p:sldId id="327" r:id="rId22"/>
    <p:sldId id="328" r:id="rId23"/>
    <p:sldId id="290" r:id="rId24"/>
    <p:sldId id="263" r:id="rId25"/>
    <p:sldId id="277"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48" d="100"/>
          <a:sy n="48" d="100"/>
        </p:scale>
        <p:origin x="5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ROW LREO Production Capacity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Sheet1!$I$10:$I$11</c:f>
              <c:strCache>
                <c:ptCount val="2"/>
                <c:pt idx="0">
                  <c:v>La+Ce</c:v>
                </c:pt>
                <c:pt idx="1">
                  <c:v>Nd+Pr</c:v>
                </c:pt>
              </c:strCache>
            </c:strRef>
          </c:cat>
          <c:val>
            <c:numRef>
              <c:f>Sheet1!$J$10:$J$11</c:f>
              <c:numCache>
                <c:formatCode>General</c:formatCode>
                <c:ptCount val="2"/>
                <c:pt idx="0" formatCode="#,##0">
                  <c:v>33055</c:v>
                </c:pt>
                <c:pt idx="1">
                  <c:v>11618.8</c:v>
                </c:pt>
              </c:numCache>
            </c:numRef>
          </c:val>
          <c:extLst>
            <c:ext xmlns:c16="http://schemas.microsoft.com/office/drawing/2014/chart" uri="{C3380CC4-5D6E-409C-BE32-E72D297353CC}">
              <c16:uniqueId val="{00000000-95E4-486E-A462-F7432A347066}"/>
            </c:ext>
          </c:extLst>
        </c:ser>
        <c:dLbls>
          <c:showLegendKey val="0"/>
          <c:showVal val="0"/>
          <c:showCatName val="0"/>
          <c:showSerName val="0"/>
          <c:showPercent val="0"/>
          <c:showBubbleSize val="0"/>
        </c:dLbls>
        <c:gapWidth val="219"/>
        <c:overlap val="-27"/>
        <c:axId val="324038512"/>
        <c:axId val="324027472"/>
      </c:barChart>
      <c:catAx>
        <c:axId val="32403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27472"/>
        <c:crosses val="autoZero"/>
        <c:auto val="1"/>
        <c:lblAlgn val="ctr"/>
        <c:lblOffset val="100"/>
        <c:noMultiLvlLbl val="0"/>
      </c:catAx>
      <c:valAx>
        <c:axId val="32402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3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Samarium</a:t>
            </a:r>
            <a:r>
              <a:rPr lang="en-US" baseline="0"/>
              <a:t> Imports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(2)'!$H$17:$H$18</c:f>
              <c:strCache>
                <c:ptCount val="2"/>
                <c:pt idx="1">
                  <c:v>2023</c:v>
                </c:pt>
              </c:strCache>
            </c:strRef>
          </c:tx>
          <c:spPr>
            <a:solidFill>
              <a:schemeClr val="accent1"/>
            </a:solidFill>
            <a:ln>
              <a:noFill/>
            </a:ln>
            <a:effectLst/>
          </c:spPr>
          <c:invertIfNegative val="0"/>
          <c:cat>
            <c:strRef>
              <c:f>'Volume (2)'!$G$19:$G$20</c:f>
              <c:strCache>
                <c:ptCount val="2"/>
                <c:pt idx="0">
                  <c:v>Metal</c:v>
                </c:pt>
                <c:pt idx="1">
                  <c:v>Oxide</c:v>
                </c:pt>
              </c:strCache>
            </c:strRef>
          </c:cat>
          <c:val>
            <c:numRef>
              <c:f>'Volume (2)'!$H$19:$H$20</c:f>
              <c:numCache>
                <c:formatCode>General</c:formatCode>
                <c:ptCount val="2"/>
                <c:pt idx="0">
                  <c:v>10</c:v>
                </c:pt>
                <c:pt idx="1">
                  <c:v>0</c:v>
                </c:pt>
              </c:numCache>
            </c:numRef>
          </c:val>
          <c:extLst>
            <c:ext xmlns:c16="http://schemas.microsoft.com/office/drawing/2014/chart" uri="{C3380CC4-5D6E-409C-BE32-E72D297353CC}">
              <c16:uniqueId val="{00000000-8779-44C7-B2F6-CFBDFC10CDAD}"/>
            </c:ext>
          </c:extLst>
        </c:ser>
        <c:ser>
          <c:idx val="1"/>
          <c:order val="1"/>
          <c:tx>
            <c:strRef>
              <c:f>'Volume (2)'!$I$17:$I$18</c:f>
              <c:strCache>
                <c:ptCount val="2"/>
                <c:pt idx="1">
                  <c:v>2024</c:v>
                </c:pt>
              </c:strCache>
            </c:strRef>
          </c:tx>
          <c:spPr>
            <a:solidFill>
              <a:schemeClr val="accent2"/>
            </a:solidFill>
            <a:ln>
              <a:noFill/>
            </a:ln>
            <a:effectLst/>
          </c:spPr>
          <c:invertIfNegative val="0"/>
          <c:cat>
            <c:strRef>
              <c:f>'Volume (2)'!$G$19:$G$20</c:f>
              <c:strCache>
                <c:ptCount val="2"/>
                <c:pt idx="0">
                  <c:v>Metal</c:v>
                </c:pt>
                <c:pt idx="1">
                  <c:v>Oxide</c:v>
                </c:pt>
              </c:strCache>
            </c:strRef>
          </c:cat>
          <c:val>
            <c:numRef>
              <c:f>'Volume (2)'!$I$19:$I$20</c:f>
              <c:numCache>
                <c:formatCode>General</c:formatCode>
                <c:ptCount val="2"/>
                <c:pt idx="0">
                  <c:v>10</c:v>
                </c:pt>
                <c:pt idx="1">
                  <c:v>9.5</c:v>
                </c:pt>
              </c:numCache>
            </c:numRef>
          </c:val>
          <c:extLst>
            <c:ext xmlns:c16="http://schemas.microsoft.com/office/drawing/2014/chart" uri="{C3380CC4-5D6E-409C-BE32-E72D297353CC}">
              <c16:uniqueId val="{00000001-8779-44C7-B2F6-CFBDFC10CDAD}"/>
            </c:ext>
          </c:extLst>
        </c:ser>
        <c:dLbls>
          <c:showLegendKey val="0"/>
          <c:showVal val="0"/>
          <c:showCatName val="0"/>
          <c:showSerName val="0"/>
          <c:showPercent val="0"/>
          <c:showBubbleSize val="0"/>
        </c:dLbls>
        <c:gapWidth val="219"/>
        <c:overlap val="-27"/>
        <c:axId val="919213712"/>
        <c:axId val="919215152"/>
      </c:barChart>
      <c:catAx>
        <c:axId val="91921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215152"/>
        <c:crosses val="autoZero"/>
        <c:auto val="1"/>
        <c:lblAlgn val="ctr"/>
        <c:lblOffset val="100"/>
        <c:noMultiLvlLbl val="0"/>
      </c:catAx>
      <c:valAx>
        <c:axId val="91921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21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a:t>
            </a:r>
            <a:r>
              <a:rPr lang="en-US" baseline="0" dirty="0"/>
              <a:t> Erbium, Holmium, Ytterbium Imports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(2)'!$H$28</c:f>
              <c:strCache>
                <c:ptCount val="1"/>
                <c:pt idx="0">
                  <c:v>2023</c:v>
                </c:pt>
              </c:strCache>
            </c:strRef>
          </c:tx>
          <c:spPr>
            <a:solidFill>
              <a:schemeClr val="accent1"/>
            </a:solidFill>
            <a:ln>
              <a:noFill/>
            </a:ln>
            <a:effectLst/>
          </c:spPr>
          <c:invertIfNegative val="0"/>
          <c:cat>
            <c:strRef>
              <c:f>'Volume (2)'!$G$29:$G$31</c:f>
              <c:strCache>
                <c:ptCount val="3"/>
                <c:pt idx="0">
                  <c:v>Erbium</c:v>
                </c:pt>
                <c:pt idx="1">
                  <c:v>Holmium</c:v>
                </c:pt>
                <c:pt idx="2">
                  <c:v>Ytterbium</c:v>
                </c:pt>
              </c:strCache>
            </c:strRef>
          </c:cat>
          <c:val>
            <c:numRef>
              <c:f>'Volume (2)'!$H$29:$H$31</c:f>
              <c:numCache>
                <c:formatCode>General</c:formatCode>
                <c:ptCount val="3"/>
                <c:pt idx="0">
                  <c:v>5</c:v>
                </c:pt>
                <c:pt idx="1">
                  <c:v>0</c:v>
                </c:pt>
                <c:pt idx="2">
                  <c:v>27.8</c:v>
                </c:pt>
              </c:numCache>
            </c:numRef>
          </c:val>
          <c:extLst>
            <c:ext xmlns:c16="http://schemas.microsoft.com/office/drawing/2014/chart" uri="{C3380CC4-5D6E-409C-BE32-E72D297353CC}">
              <c16:uniqueId val="{00000000-CC3C-4BF8-94AD-58016D91E23D}"/>
            </c:ext>
          </c:extLst>
        </c:ser>
        <c:ser>
          <c:idx val="1"/>
          <c:order val="1"/>
          <c:tx>
            <c:strRef>
              <c:f>'Volume (2)'!$I$28</c:f>
              <c:strCache>
                <c:ptCount val="1"/>
                <c:pt idx="0">
                  <c:v>2024</c:v>
                </c:pt>
              </c:strCache>
            </c:strRef>
          </c:tx>
          <c:spPr>
            <a:solidFill>
              <a:schemeClr val="accent2"/>
            </a:solidFill>
            <a:ln>
              <a:noFill/>
            </a:ln>
            <a:effectLst/>
          </c:spPr>
          <c:invertIfNegative val="0"/>
          <c:cat>
            <c:strRef>
              <c:f>'Volume (2)'!$G$29:$G$31</c:f>
              <c:strCache>
                <c:ptCount val="3"/>
                <c:pt idx="0">
                  <c:v>Erbium</c:v>
                </c:pt>
                <c:pt idx="1">
                  <c:v>Holmium</c:v>
                </c:pt>
                <c:pt idx="2">
                  <c:v>Ytterbium</c:v>
                </c:pt>
              </c:strCache>
            </c:strRef>
          </c:cat>
          <c:val>
            <c:numRef>
              <c:f>'Volume (2)'!$I$29:$I$31</c:f>
              <c:numCache>
                <c:formatCode>General</c:formatCode>
                <c:ptCount val="3"/>
                <c:pt idx="0">
                  <c:v>4.5999999999999996</c:v>
                </c:pt>
                <c:pt idx="1">
                  <c:v>0.4</c:v>
                </c:pt>
                <c:pt idx="2" formatCode="#,##0.00">
                  <c:v>28.3</c:v>
                </c:pt>
              </c:numCache>
            </c:numRef>
          </c:val>
          <c:extLst>
            <c:ext xmlns:c16="http://schemas.microsoft.com/office/drawing/2014/chart" uri="{C3380CC4-5D6E-409C-BE32-E72D297353CC}">
              <c16:uniqueId val="{00000001-CC3C-4BF8-94AD-58016D91E23D}"/>
            </c:ext>
          </c:extLst>
        </c:ser>
        <c:dLbls>
          <c:showLegendKey val="0"/>
          <c:showVal val="0"/>
          <c:showCatName val="0"/>
          <c:showSerName val="0"/>
          <c:showPercent val="0"/>
          <c:showBubbleSize val="0"/>
        </c:dLbls>
        <c:gapWidth val="219"/>
        <c:overlap val="-27"/>
        <c:axId val="945385808"/>
        <c:axId val="945397328"/>
      </c:barChart>
      <c:catAx>
        <c:axId val="9453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397328"/>
        <c:crosses val="autoZero"/>
        <c:auto val="1"/>
        <c:lblAlgn val="ctr"/>
        <c:lblOffset val="100"/>
        <c:noMultiLvlLbl val="0"/>
      </c:catAx>
      <c:valAx>
        <c:axId val="94539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3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ROW</a:t>
            </a:r>
            <a:r>
              <a:rPr lang="en-US" baseline="0" dirty="0"/>
              <a:t> REO Production Capacity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49-4ED6-B9EF-FC466B4727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49-4ED6-B9EF-FC466B4727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49-4ED6-B9EF-FC466B4727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49-4ED6-B9EF-FC466B4727E1}"/>
              </c:ext>
            </c:extLst>
          </c:dPt>
          <c:cat>
            <c:strRef>
              <c:f>Sheet1!$B$4:$B$7</c:f>
              <c:strCache>
                <c:ptCount val="4"/>
                <c:pt idx="0">
                  <c:v>Lynas LAMP</c:v>
                </c:pt>
                <c:pt idx="1">
                  <c:v>MP Materials</c:v>
                </c:pt>
                <c:pt idx="2">
                  <c:v>Silmet</c:v>
                </c:pt>
                <c:pt idx="3">
                  <c:v>TREI</c:v>
                </c:pt>
              </c:strCache>
            </c:strRef>
          </c:cat>
          <c:val>
            <c:numRef>
              <c:f>Sheet1!$C$4:$C$7</c:f>
              <c:numCache>
                <c:formatCode>#,##0</c:formatCode>
                <c:ptCount val="4"/>
                <c:pt idx="0">
                  <c:v>22000</c:v>
                </c:pt>
                <c:pt idx="1">
                  <c:v>20000</c:v>
                </c:pt>
                <c:pt idx="2" formatCode="General">
                  <c:v>3000</c:v>
                </c:pt>
                <c:pt idx="3" formatCode="General">
                  <c:v>5000</c:v>
                </c:pt>
              </c:numCache>
            </c:numRef>
          </c:val>
          <c:extLst>
            <c:ext xmlns:c16="http://schemas.microsoft.com/office/drawing/2014/chart" uri="{C3380CC4-5D6E-409C-BE32-E72D297353CC}">
              <c16:uniqueId val="{00000008-8C49-4ED6-B9EF-FC466B4727E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RE Heavy Rare Earth Imports by Volume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6E-4312-A43A-DCC74987B6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6E-4312-A43A-DCC74987B6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6E-4312-A43A-DCC74987B6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6E-4312-A43A-DCC74987B65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6E-4312-A43A-DCC74987B658}"/>
              </c:ext>
            </c:extLst>
          </c:dPt>
          <c:cat>
            <c:strRef>
              <c:f>Volume!$V$3:$V$7</c:f>
              <c:strCache>
                <c:ptCount val="5"/>
                <c:pt idx="0">
                  <c:v>Samarium</c:v>
                </c:pt>
                <c:pt idx="1">
                  <c:v>Gadolinium</c:v>
                </c:pt>
                <c:pt idx="2">
                  <c:v>Ytterbium</c:v>
                </c:pt>
                <c:pt idx="3">
                  <c:v>Lutetium</c:v>
                </c:pt>
                <c:pt idx="4">
                  <c:v>Yttrium</c:v>
                </c:pt>
              </c:strCache>
            </c:strRef>
          </c:cat>
          <c:val>
            <c:numRef>
              <c:f>Volume!$W$3:$W$7</c:f>
              <c:numCache>
                <c:formatCode>0.00%</c:formatCode>
                <c:ptCount val="5"/>
                <c:pt idx="0">
                  <c:v>1.4697015375339162E-2</c:v>
                </c:pt>
                <c:pt idx="1">
                  <c:v>9.4211637021404879E-2</c:v>
                </c:pt>
                <c:pt idx="2">
                  <c:v>2.1329514621646065E-2</c:v>
                </c:pt>
                <c:pt idx="3">
                  <c:v>4.1453120289418152E-2</c:v>
                </c:pt>
                <c:pt idx="4">
                  <c:v>0.41057431413928247</c:v>
                </c:pt>
              </c:numCache>
            </c:numRef>
          </c:val>
          <c:extLst>
            <c:ext xmlns:c16="http://schemas.microsoft.com/office/drawing/2014/chart" uri="{C3380CC4-5D6E-409C-BE32-E72D297353CC}">
              <c16:uniqueId val="{0000000A-A16E-4312-A43A-DCC74987B65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797244094488189"/>
          <c:y val="5.2077865266841631E-3"/>
          <c:w val="0.1999562554680665"/>
          <c:h val="0.860532954214056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2024 RE Imports by Value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DE-4C8F-9308-6B375C17F8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DE-4C8F-9308-6B375C17F8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DE-4C8F-9308-6B375C17F8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DE-4C8F-9308-6B375C17F856}"/>
              </c:ext>
            </c:extLst>
          </c:dPt>
          <c:cat>
            <c:strRef>
              <c:f>Price!$I$11:$I$14</c:f>
              <c:strCache>
                <c:ptCount val="4"/>
                <c:pt idx="0">
                  <c:v>Lutetium</c:v>
                </c:pt>
                <c:pt idx="1">
                  <c:v>Gadolinium</c:v>
                </c:pt>
                <c:pt idx="2">
                  <c:v>Terbium</c:v>
                </c:pt>
                <c:pt idx="3">
                  <c:v>Yttrium</c:v>
                </c:pt>
              </c:strCache>
            </c:strRef>
          </c:cat>
          <c:val>
            <c:numRef>
              <c:f>Price!$J$11:$J$14</c:f>
              <c:numCache>
                <c:formatCode>0.00%</c:formatCode>
                <c:ptCount val="4"/>
                <c:pt idx="0">
                  <c:v>0.80750907587012788</c:v>
                </c:pt>
                <c:pt idx="1">
                  <c:v>6.7756164870945351E-2</c:v>
                </c:pt>
                <c:pt idx="2">
                  <c:v>6.3430649438561984E-2</c:v>
                </c:pt>
                <c:pt idx="3">
                  <c:v>6.1304109820364848E-2</c:v>
                </c:pt>
              </c:numCache>
            </c:numRef>
          </c:val>
          <c:extLst>
            <c:ext xmlns:c16="http://schemas.microsoft.com/office/drawing/2014/chart" uri="{C3380CC4-5D6E-409C-BE32-E72D297353CC}">
              <c16:uniqueId val="{00000008-44DE-4C8F-9308-6B375C17F85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84607864992720039"/>
          <c:y val="4.1865937795718226E-3"/>
          <c:w val="0.15392135007279958"/>
          <c:h val="0.9958134062204281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Lutetium Imports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(2)'!$G$33</c:f>
              <c:strCache>
                <c:ptCount val="1"/>
                <c:pt idx="0">
                  <c:v>Lutetium</c:v>
                </c:pt>
              </c:strCache>
            </c:strRef>
          </c:tx>
          <c:spPr>
            <a:solidFill>
              <a:schemeClr val="accent1"/>
            </a:solidFill>
            <a:ln>
              <a:noFill/>
            </a:ln>
            <a:effectLst/>
          </c:spPr>
          <c:invertIfNegative val="0"/>
          <c:cat>
            <c:numRef>
              <c:f>'Volume (2)'!$H$32:$I$32</c:f>
              <c:numCache>
                <c:formatCode>General</c:formatCode>
                <c:ptCount val="2"/>
                <c:pt idx="0">
                  <c:v>2023</c:v>
                </c:pt>
                <c:pt idx="1">
                  <c:v>2024</c:v>
                </c:pt>
              </c:numCache>
            </c:numRef>
          </c:cat>
          <c:val>
            <c:numRef>
              <c:f>'Volume (2)'!$H$33:$I$33</c:f>
              <c:numCache>
                <c:formatCode>General</c:formatCode>
                <c:ptCount val="2"/>
                <c:pt idx="0">
                  <c:v>34</c:v>
                </c:pt>
                <c:pt idx="1">
                  <c:v>55</c:v>
                </c:pt>
              </c:numCache>
            </c:numRef>
          </c:val>
          <c:extLst>
            <c:ext xmlns:c16="http://schemas.microsoft.com/office/drawing/2014/chart" uri="{C3380CC4-5D6E-409C-BE32-E72D297353CC}">
              <c16:uniqueId val="{00000000-3667-4ACE-8589-5B8B9AB9269C}"/>
            </c:ext>
          </c:extLst>
        </c:ser>
        <c:dLbls>
          <c:showLegendKey val="0"/>
          <c:showVal val="0"/>
          <c:showCatName val="0"/>
          <c:showSerName val="0"/>
          <c:showPercent val="0"/>
          <c:showBubbleSize val="0"/>
        </c:dLbls>
        <c:gapWidth val="219"/>
        <c:overlap val="-27"/>
        <c:axId val="945404528"/>
        <c:axId val="945431408"/>
      </c:barChart>
      <c:catAx>
        <c:axId val="94540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31408"/>
        <c:crosses val="autoZero"/>
        <c:auto val="1"/>
        <c:lblAlgn val="ctr"/>
        <c:lblOffset val="100"/>
        <c:noMultiLvlLbl val="0"/>
      </c:catAx>
      <c:valAx>
        <c:axId val="945431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0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Gadolinium Imports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(2)'!$H$22</c:f>
              <c:strCache>
                <c:ptCount val="1"/>
                <c:pt idx="0">
                  <c:v>2023</c:v>
                </c:pt>
              </c:strCache>
            </c:strRef>
          </c:tx>
          <c:spPr>
            <a:solidFill>
              <a:schemeClr val="accent1"/>
            </a:solidFill>
            <a:ln>
              <a:noFill/>
            </a:ln>
            <a:effectLst/>
          </c:spPr>
          <c:invertIfNegative val="0"/>
          <c:cat>
            <c:strRef>
              <c:f>'Volume (2)'!$G$23:$G$24</c:f>
              <c:strCache>
                <c:ptCount val="2"/>
                <c:pt idx="0">
                  <c:v>Metal</c:v>
                </c:pt>
                <c:pt idx="1">
                  <c:v>Oxide</c:v>
                </c:pt>
              </c:strCache>
            </c:strRef>
          </c:cat>
          <c:val>
            <c:numRef>
              <c:f>'Volume (2)'!$H$23:$H$24</c:f>
              <c:numCache>
                <c:formatCode>General</c:formatCode>
                <c:ptCount val="2"/>
                <c:pt idx="0">
                  <c:v>2</c:v>
                </c:pt>
                <c:pt idx="1">
                  <c:v>109.4</c:v>
                </c:pt>
              </c:numCache>
            </c:numRef>
          </c:val>
          <c:extLst>
            <c:ext xmlns:c16="http://schemas.microsoft.com/office/drawing/2014/chart" uri="{C3380CC4-5D6E-409C-BE32-E72D297353CC}">
              <c16:uniqueId val="{00000000-6F3F-432E-96A7-BA9010461AB2}"/>
            </c:ext>
          </c:extLst>
        </c:ser>
        <c:ser>
          <c:idx val="1"/>
          <c:order val="1"/>
          <c:tx>
            <c:strRef>
              <c:f>'Volume (2)'!$I$22</c:f>
              <c:strCache>
                <c:ptCount val="1"/>
                <c:pt idx="0">
                  <c:v>2024</c:v>
                </c:pt>
              </c:strCache>
            </c:strRef>
          </c:tx>
          <c:spPr>
            <a:solidFill>
              <a:schemeClr val="accent2"/>
            </a:solidFill>
            <a:ln>
              <a:noFill/>
            </a:ln>
            <a:effectLst/>
          </c:spPr>
          <c:invertIfNegative val="0"/>
          <c:cat>
            <c:strRef>
              <c:f>'Volume (2)'!$G$23:$G$24</c:f>
              <c:strCache>
                <c:ptCount val="2"/>
                <c:pt idx="0">
                  <c:v>Metal</c:v>
                </c:pt>
                <c:pt idx="1">
                  <c:v>Oxide</c:v>
                </c:pt>
              </c:strCache>
            </c:strRef>
          </c:cat>
          <c:val>
            <c:numRef>
              <c:f>'Volume (2)'!$I$23:$I$24</c:f>
              <c:numCache>
                <c:formatCode>General</c:formatCode>
                <c:ptCount val="2"/>
                <c:pt idx="0">
                  <c:v>2</c:v>
                </c:pt>
                <c:pt idx="1">
                  <c:v>125</c:v>
                </c:pt>
              </c:numCache>
            </c:numRef>
          </c:val>
          <c:extLst>
            <c:ext xmlns:c16="http://schemas.microsoft.com/office/drawing/2014/chart" uri="{C3380CC4-5D6E-409C-BE32-E72D297353CC}">
              <c16:uniqueId val="{00000001-6F3F-432E-96A7-BA9010461AB2}"/>
            </c:ext>
          </c:extLst>
        </c:ser>
        <c:dLbls>
          <c:showLegendKey val="0"/>
          <c:showVal val="0"/>
          <c:showCatName val="0"/>
          <c:showSerName val="0"/>
          <c:showPercent val="0"/>
          <c:showBubbleSize val="0"/>
        </c:dLbls>
        <c:gapWidth val="219"/>
        <c:overlap val="-27"/>
        <c:axId val="945412208"/>
        <c:axId val="945421808"/>
      </c:barChart>
      <c:catAx>
        <c:axId val="94541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21808"/>
        <c:crosses val="autoZero"/>
        <c:auto val="1"/>
        <c:lblAlgn val="ctr"/>
        <c:lblOffset val="100"/>
        <c:noMultiLvlLbl val="0"/>
      </c:catAx>
      <c:valAx>
        <c:axId val="945421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1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a:t>
            </a:r>
            <a:r>
              <a:rPr lang="en-US" baseline="0" dirty="0"/>
              <a:t> Tb + Dy Imports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(2)'!$H$25</c:f>
              <c:strCache>
                <c:ptCount val="1"/>
                <c:pt idx="0">
                  <c:v>2023</c:v>
                </c:pt>
              </c:strCache>
            </c:strRef>
          </c:tx>
          <c:spPr>
            <a:solidFill>
              <a:schemeClr val="accent1"/>
            </a:solidFill>
            <a:ln>
              <a:noFill/>
            </a:ln>
            <a:effectLst/>
          </c:spPr>
          <c:invertIfNegative val="0"/>
          <c:cat>
            <c:strRef>
              <c:f>'Volume (2)'!$G$26:$G$27</c:f>
              <c:strCache>
                <c:ptCount val="2"/>
                <c:pt idx="0">
                  <c:v>Terbium</c:v>
                </c:pt>
                <c:pt idx="1">
                  <c:v>Dysprosium</c:v>
                </c:pt>
              </c:strCache>
            </c:strRef>
          </c:cat>
          <c:val>
            <c:numRef>
              <c:f>'Volume (2)'!$H$26:$H$27</c:f>
              <c:numCache>
                <c:formatCode>General</c:formatCode>
                <c:ptCount val="2"/>
                <c:pt idx="0">
                  <c:v>5.85</c:v>
                </c:pt>
                <c:pt idx="1">
                  <c:v>0.25</c:v>
                </c:pt>
              </c:numCache>
            </c:numRef>
          </c:val>
          <c:extLst>
            <c:ext xmlns:c16="http://schemas.microsoft.com/office/drawing/2014/chart" uri="{C3380CC4-5D6E-409C-BE32-E72D297353CC}">
              <c16:uniqueId val="{00000000-CC75-4216-B09B-A3B2DCA5D48D}"/>
            </c:ext>
          </c:extLst>
        </c:ser>
        <c:ser>
          <c:idx val="1"/>
          <c:order val="1"/>
          <c:tx>
            <c:strRef>
              <c:f>'Volume (2)'!$I$25</c:f>
              <c:strCache>
                <c:ptCount val="1"/>
                <c:pt idx="0">
                  <c:v>2024</c:v>
                </c:pt>
              </c:strCache>
            </c:strRef>
          </c:tx>
          <c:spPr>
            <a:solidFill>
              <a:schemeClr val="accent2"/>
            </a:solidFill>
            <a:ln>
              <a:noFill/>
            </a:ln>
            <a:effectLst/>
          </c:spPr>
          <c:invertIfNegative val="0"/>
          <c:cat>
            <c:strRef>
              <c:f>'Volume (2)'!$G$26:$G$27</c:f>
              <c:strCache>
                <c:ptCount val="2"/>
                <c:pt idx="0">
                  <c:v>Terbium</c:v>
                </c:pt>
                <c:pt idx="1">
                  <c:v>Dysprosium</c:v>
                </c:pt>
              </c:strCache>
            </c:strRef>
          </c:cat>
          <c:val>
            <c:numRef>
              <c:f>'Volume (2)'!$I$26:$I$27</c:f>
              <c:numCache>
                <c:formatCode>General</c:formatCode>
                <c:ptCount val="2"/>
                <c:pt idx="0">
                  <c:v>4</c:v>
                </c:pt>
                <c:pt idx="1">
                  <c:v>0.5</c:v>
                </c:pt>
              </c:numCache>
            </c:numRef>
          </c:val>
          <c:extLst>
            <c:ext xmlns:c16="http://schemas.microsoft.com/office/drawing/2014/chart" uri="{C3380CC4-5D6E-409C-BE32-E72D297353CC}">
              <c16:uniqueId val="{00000001-CC75-4216-B09B-A3B2DCA5D48D}"/>
            </c:ext>
          </c:extLst>
        </c:ser>
        <c:dLbls>
          <c:showLegendKey val="0"/>
          <c:showVal val="0"/>
          <c:showCatName val="0"/>
          <c:showSerName val="0"/>
          <c:showPercent val="0"/>
          <c:showBubbleSize val="0"/>
        </c:dLbls>
        <c:gapWidth val="219"/>
        <c:overlap val="-27"/>
        <c:axId val="945472688"/>
        <c:axId val="945493808"/>
      </c:barChart>
      <c:catAx>
        <c:axId val="94547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93808"/>
        <c:crosses val="autoZero"/>
        <c:auto val="1"/>
        <c:lblAlgn val="ctr"/>
        <c:lblOffset val="100"/>
        <c:noMultiLvlLbl val="0"/>
      </c:catAx>
      <c:valAx>
        <c:axId val="945493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7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US Tb + Dy Demand Forecast - 2029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Sheet2!$N$42</c:f>
              <c:strCache>
                <c:ptCount val="1"/>
                <c:pt idx="0">
                  <c:v>0-2 years</c:v>
                </c:pt>
              </c:strCache>
            </c:strRef>
          </c:tx>
          <c:spPr>
            <a:solidFill>
              <a:schemeClr val="accent1"/>
            </a:solidFill>
            <a:ln>
              <a:noFill/>
            </a:ln>
            <a:effectLst/>
          </c:spPr>
          <c:invertIfNegative val="0"/>
          <c:cat>
            <c:strRef>
              <c:f>Sheet2!$M$43:$M$44</c:f>
              <c:strCache>
                <c:ptCount val="2"/>
                <c:pt idx="0">
                  <c:v>Tb</c:v>
                </c:pt>
                <c:pt idx="1">
                  <c:v>Dy</c:v>
                </c:pt>
              </c:strCache>
            </c:strRef>
          </c:cat>
          <c:val>
            <c:numRef>
              <c:f>Sheet2!$N$43:$N$44</c:f>
              <c:numCache>
                <c:formatCode>General</c:formatCode>
                <c:ptCount val="2"/>
                <c:pt idx="0">
                  <c:v>20</c:v>
                </c:pt>
                <c:pt idx="1">
                  <c:v>120</c:v>
                </c:pt>
              </c:numCache>
            </c:numRef>
          </c:val>
          <c:extLst>
            <c:ext xmlns:c16="http://schemas.microsoft.com/office/drawing/2014/chart" uri="{C3380CC4-5D6E-409C-BE32-E72D297353CC}">
              <c16:uniqueId val="{00000000-3479-4B08-AD91-13D85D15937B}"/>
            </c:ext>
          </c:extLst>
        </c:ser>
        <c:ser>
          <c:idx val="1"/>
          <c:order val="1"/>
          <c:tx>
            <c:strRef>
              <c:f>Sheet2!$O$42</c:f>
              <c:strCache>
                <c:ptCount val="1"/>
                <c:pt idx="0">
                  <c:v>2-4 years</c:v>
                </c:pt>
              </c:strCache>
            </c:strRef>
          </c:tx>
          <c:spPr>
            <a:solidFill>
              <a:schemeClr val="accent2"/>
            </a:solidFill>
            <a:ln>
              <a:noFill/>
            </a:ln>
            <a:effectLst/>
          </c:spPr>
          <c:invertIfNegative val="0"/>
          <c:cat>
            <c:strRef>
              <c:f>Sheet2!$M$43:$M$44</c:f>
              <c:strCache>
                <c:ptCount val="2"/>
                <c:pt idx="0">
                  <c:v>Tb</c:v>
                </c:pt>
                <c:pt idx="1">
                  <c:v>Dy</c:v>
                </c:pt>
              </c:strCache>
            </c:strRef>
          </c:cat>
          <c:val>
            <c:numRef>
              <c:f>Sheet2!$O$43:$O$44</c:f>
              <c:numCache>
                <c:formatCode>General</c:formatCode>
                <c:ptCount val="2"/>
                <c:pt idx="0">
                  <c:v>35</c:v>
                </c:pt>
                <c:pt idx="1">
                  <c:v>210</c:v>
                </c:pt>
              </c:numCache>
            </c:numRef>
          </c:val>
          <c:extLst>
            <c:ext xmlns:c16="http://schemas.microsoft.com/office/drawing/2014/chart" uri="{C3380CC4-5D6E-409C-BE32-E72D297353CC}">
              <c16:uniqueId val="{00000001-3479-4B08-AD91-13D85D15937B}"/>
            </c:ext>
          </c:extLst>
        </c:ser>
        <c:dLbls>
          <c:showLegendKey val="0"/>
          <c:showVal val="0"/>
          <c:showCatName val="0"/>
          <c:showSerName val="0"/>
          <c:showPercent val="0"/>
          <c:showBubbleSize val="0"/>
        </c:dLbls>
        <c:gapWidth val="219"/>
        <c:overlap val="-27"/>
        <c:axId val="1663092896"/>
        <c:axId val="1663093856"/>
      </c:barChart>
      <c:catAx>
        <c:axId val="16630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093856"/>
        <c:crosses val="autoZero"/>
        <c:auto val="1"/>
        <c:lblAlgn val="ctr"/>
        <c:lblOffset val="100"/>
        <c:noMultiLvlLbl val="0"/>
      </c:catAx>
      <c:valAx>
        <c:axId val="166309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09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r>
              <a:rPr lang="en-US" baseline="0"/>
              <a:t> Yttrium Imports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'Volume (2)'!$H$35</c:f>
              <c:strCache>
                <c:ptCount val="1"/>
                <c:pt idx="0">
                  <c:v>2023</c:v>
                </c:pt>
              </c:strCache>
            </c:strRef>
          </c:tx>
          <c:spPr>
            <a:solidFill>
              <a:schemeClr val="accent1"/>
            </a:solidFill>
            <a:ln>
              <a:noFill/>
            </a:ln>
            <a:effectLst/>
          </c:spPr>
          <c:invertIfNegative val="0"/>
          <c:cat>
            <c:strRef>
              <c:f>'Volume (2)'!$G$36:$G$38</c:f>
              <c:strCache>
                <c:ptCount val="3"/>
                <c:pt idx="0">
                  <c:v>Oxide</c:v>
                </c:pt>
                <c:pt idx="1">
                  <c:v>Metal</c:v>
                </c:pt>
                <c:pt idx="2">
                  <c:v>Carbonate</c:v>
                </c:pt>
              </c:strCache>
            </c:strRef>
          </c:cat>
          <c:val>
            <c:numRef>
              <c:f>'Volume (2)'!$H$36:$H$38</c:f>
              <c:numCache>
                <c:formatCode>General</c:formatCode>
                <c:ptCount val="3"/>
                <c:pt idx="0">
                  <c:v>182</c:v>
                </c:pt>
                <c:pt idx="1">
                  <c:v>4.5</c:v>
                </c:pt>
                <c:pt idx="2">
                  <c:v>215.9</c:v>
                </c:pt>
              </c:numCache>
            </c:numRef>
          </c:val>
          <c:extLst>
            <c:ext xmlns:c16="http://schemas.microsoft.com/office/drawing/2014/chart" uri="{C3380CC4-5D6E-409C-BE32-E72D297353CC}">
              <c16:uniqueId val="{00000000-436A-41F0-9647-80908CAD34A2}"/>
            </c:ext>
          </c:extLst>
        </c:ser>
        <c:ser>
          <c:idx val="1"/>
          <c:order val="1"/>
          <c:tx>
            <c:strRef>
              <c:f>'Volume (2)'!$I$35</c:f>
              <c:strCache>
                <c:ptCount val="1"/>
                <c:pt idx="0">
                  <c:v>2024</c:v>
                </c:pt>
              </c:strCache>
            </c:strRef>
          </c:tx>
          <c:spPr>
            <a:solidFill>
              <a:schemeClr val="accent2"/>
            </a:solidFill>
            <a:ln>
              <a:noFill/>
            </a:ln>
            <a:effectLst/>
          </c:spPr>
          <c:invertIfNegative val="0"/>
          <c:cat>
            <c:strRef>
              <c:f>'Volume (2)'!$G$36:$G$38</c:f>
              <c:strCache>
                <c:ptCount val="3"/>
                <c:pt idx="0">
                  <c:v>Oxide</c:v>
                </c:pt>
                <c:pt idx="1">
                  <c:v>Metal</c:v>
                </c:pt>
                <c:pt idx="2">
                  <c:v>Carbonate</c:v>
                </c:pt>
              </c:strCache>
            </c:strRef>
          </c:cat>
          <c:val>
            <c:numRef>
              <c:f>'Volume (2)'!$I$36:$I$38</c:f>
              <c:numCache>
                <c:formatCode>General</c:formatCode>
                <c:ptCount val="3"/>
                <c:pt idx="0">
                  <c:v>216.4</c:v>
                </c:pt>
                <c:pt idx="1">
                  <c:v>19</c:v>
                </c:pt>
                <c:pt idx="2">
                  <c:v>309</c:v>
                </c:pt>
              </c:numCache>
            </c:numRef>
          </c:val>
          <c:extLst>
            <c:ext xmlns:c16="http://schemas.microsoft.com/office/drawing/2014/chart" uri="{C3380CC4-5D6E-409C-BE32-E72D297353CC}">
              <c16:uniqueId val="{00000001-436A-41F0-9647-80908CAD34A2}"/>
            </c:ext>
          </c:extLst>
        </c:ser>
        <c:dLbls>
          <c:showLegendKey val="0"/>
          <c:showVal val="0"/>
          <c:showCatName val="0"/>
          <c:showSerName val="0"/>
          <c:showPercent val="0"/>
          <c:showBubbleSize val="0"/>
        </c:dLbls>
        <c:gapWidth val="219"/>
        <c:overlap val="-27"/>
        <c:axId val="945464048"/>
        <c:axId val="945456368"/>
      </c:barChart>
      <c:catAx>
        <c:axId val="94546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56368"/>
        <c:crosses val="autoZero"/>
        <c:auto val="1"/>
        <c:lblAlgn val="ctr"/>
        <c:lblOffset val="100"/>
        <c:noMultiLvlLbl val="0"/>
      </c:catAx>
      <c:valAx>
        <c:axId val="94545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46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FA145-16EF-4193-BF4D-80881B96F90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0D5B05E-B853-4940-A593-728A181A02E7}">
      <dgm:prSet/>
      <dgm:spPr/>
      <dgm:t>
        <a:bodyPr/>
        <a:lstStyle/>
        <a:p>
          <a:r>
            <a:rPr lang="en-US"/>
            <a:t>Why skip light rare earths?</a:t>
          </a:r>
        </a:p>
      </dgm:t>
    </dgm:pt>
    <dgm:pt modelId="{F6025B65-6BAA-4522-A3F1-99031B4B2EEB}" type="parTrans" cxnId="{60C42211-A2C8-4374-B672-7E8C6FE74D10}">
      <dgm:prSet/>
      <dgm:spPr/>
      <dgm:t>
        <a:bodyPr/>
        <a:lstStyle/>
        <a:p>
          <a:endParaRPr lang="en-US"/>
        </a:p>
      </dgm:t>
    </dgm:pt>
    <dgm:pt modelId="{1BA889AF-0698-4EB6-86AC-6A8D825BD2E9}" type="sibTrans" cxnId="{60C42211-A2C8-4374-B672-7E8C6FE74D10}">
      <dgm:prSet/>
      <dgm:spPr/>
      <dgm:t>
        <a:bodyPr/>
        <a:lstStyle/>
        <a:p>
          <a:endParaRPr lang="en-US"/>
        </a:p>
      </dgm:t>
    </dgm:pt>
    <dgm:pt modelId="{F66EBAF1-3072-4874-A7D2-E25B772ABAE9}">
      <dgm:prSet/>
      <dgm:spPr/>
      <dgm:t>
        <a:bodyPr/>
        <a:lstStyle/>
        <a:p>
          <a:r>
            <a:rPr lang="en-US"/>
            <a:t>Demand Overview</a:t>
          </a:r>
        </a:p>
      </dgm:t>
    </dgm:pt>
    <dgm:pt modelId="{C0DD5D85-6DF9-42DC-960C-443AB20FC54A}" type="parTrans" cxnId="{3871E9AE-852C-4D2F-A469-0FAB76A62F53}">
      <dgm:prSet/>
      <dgm:spPr/>
      <dgm:t>
        <a:bodyPr/>
        <a:lstStyle/>
        <a:p>
          <a:endParaRPr lang="en-US"/>
        </a:p>
      </dgm:t>
    </dgm:pt>
    <dgm:pt modelId="{78820199-26D0-43B0-8350-96D01EE03A42}" type="sibTrans" cxnId="{3871E9AE-852C-4D2F-A469-0FAB76A62F53}">
      <dgm:prSet/>
      <dgm:spPr/>
      <dgm:t>
        <a:bodyPr/>
        <a:lstStyle/>
        <a:p>
          <a:endParaRPr lang="en-US"/>
        </a:p>
      </dgm:t>
    </dgm:pt>
    <dgm:pt modelId="{A1D97653-C202-44F3-85A8-25D00AB9B610}">
      <dgm:prSet/>
      <dgm:spPr/>
      <dgm:t>
        <a:bodyPr/>
        <a:lstStyle/>
        <a:p>
          <a:r>
            <a:rPr lang="en-US"/>
            <a:t>Supply Overview</a:t>
          </a:r>
        </a:p>
      </dgm:t>
    </dgm:pt>
    <dgm:pt modelId="{2A0D3A46-9BEF-4937-BEB9-6F04A5ECCA34}" type="parTrans" cxnId="{2AF4162B-3266-42D9-AC3D-6F3AAD968C4E}">
      <dgm:prSet/>
      <dgm:spPr/>
      <dgm:t>
        <a:bodyPr/>
        <a:lstStyle/>
        <a:p>
          <a:endParaRPr lang="en-US"/>
        </a:p>
      </dgm:t>
    </dgm:pt>
    <dgm:pt modelId="{8A3992F1-5C00-430B-9FDD-32DC1CBC4AE8}" type="sibTrans" cxnId="{2AF4162B-3266-42D9-AC3D-6F3AAD968C4E}">
      <dgm:prSet/>
      <dgm:spPr/>
      <dgm:t>
        <a:bodyPr/>
        <a:lstStyle/>
        <a:p>
          <a:endParaRPr lang="en-US"/>
        </a:p>
      </dgm:t>
    </dgm:pt>
    <dgm:pt modelId="{28786414-4354-4BA2-8293-45F3B5946581}">
      <dgm:prSet/>
      <dgm:spPr/>
      <dgm:t>
        <a:bodyPr/>
        <a:lstStyle/>
        <a:p>
          <a:r>
            <a:rPr lang="en-US"/>
            <a:t>Government Initiatives</a:t>
          </a:r>
        </a:p>
      </dgm:t>
    </dgm:pt>
    <dgm:pt modelId="{2DEE36A8-3305-429C-BF29-70B3F8A386D2}" type="parTrans" cxnId="{4ABDFF6C-9E55-4F3E-9B0F-F046BF0523B5}">
      <dgm:prSet/>
      <dgm:spPr/>
      <dgm:t>
        <a:bodyPr/>
        <a:lstStyle/>
        <a:p>
          <a:endParaRPr lang="en-US"/>
        </a:p>
      </dgm:t>
    </dgm:pt>
    <dgm:pt modelId="{08BDB4B7-9821-444D-9B53-D4ADEC85F6BF}" type="sibTrans" cxnId="{4ABDFF6C-9E55-4F3E-9B0F-F046BF0523B5}">
      <dgm:prSet/>
      <dgm:spPr/>
      <dgm:t>
        <a:bodyPr/>
        <a:lstStyle/>
        <a:p>
          <a:endParaRPr lang="en-US"/>
        </a:p>
      </dgm:t>
    </dgm:pt>
    <dgm:pt modelId="{A6F77DDB-EF63-4EAF-9278-D1A292046343}">
      <dgm:prSet/>
      <dgm:spPr/>
      <dgm:t>
        <a:bodyPr/>
        <a:lstStyle/>
        <a:p>
          <a:r>
            <a:rPr lang="en-US"/>
            <a:t>Conclusions</a:t>
          </a:r>
        </a:p>
      </dgm:t>
    </dgm:pt>
    <dgm:pt modelId="{2592AF1F-D2E7-479E-A722-5CFFF254A415}" type="parTrans" cxnId="{41303818-6984-4A8E-964B-A55DD145A6CC}">
      <dgm:prSet/>
      <dgm:spPr/>
      <dgm:t>
        <a:bodyPr/>
        <a:lstStyle/>
        <a:p>
          <a:endParaRPr lang="en-US"/>
        </a:p>
      </dgm:t>
    </dgm:pt>
    <dgm:pt modelId="{372A137D-035F-4835-B241-5A193DF06216}" type="sibTrans" cxnId="{41303818-6984-4A8E-964B-A55DD145A6CC}">
      <dgm:prSet/>
      <dgm:spPr/>
      <dgm:t>
        <a:bodyPr/>
        <a:lstStyle/>
        <a:p>
          <a:endParaRPr lang="en-US"/>
        </a:p>
      </dgm:t>
    </dgm:pt>
    <dgm:pt modelId="{8BC67267-7DA1-4A09-A826-441FB345911F}">
      <dgm:prSet/>
      <dgm:spPr/>
      <dgm:t>
        <a:bodyPr/>
        <a:lstStyle/>
        <a:p>
          <a:r>
            <a:rPr lang="en-US"/>
            <a:t>GE Chaplin Introduction</a:t>
          </a:r>
        </a:p>
      </dgm:t>
    </dgm:pt>
    <dgm:pt modelId="{4F211D69-CF6F-4D0B-8C9B-D7274A7E26CB}" type="parTrans" cxnId="{0074A1C1-86B3-4FC5-935C-45288134A34C}">
      <dgm:prSet/>
      <dgm:spPr/>
      <dgm:t>
        <a:bodyPr/>
        <a:lstStyle/>
        <a:p>
          <a:endParaRPr lang="en-US"/>
        </a:p>
      </dgm:t>
    </dgm:pt>
    <dgm:pt modelId="{8C07722F-A0B9-46FB-B19B-6B7EB7EE7A58}" type="sibTrans" cxnId="{0074A1C1-86B3-4FC5-935C-45288134A34C}">
      <dgm:prSet/>
      <dgm:spPr/>
      <dgm:t>
        <a:bodyPr/>
        <a:lstStyle/>
        <a:p>
          <a:endParaRPr lang="en-US"/>
        </a:p>
      </dgm:t>
    </dgm:pt>
    <dgm:pt modelId="{9556A18C-C296-43AE-A0BA-99FA2BBD5877}" type="pres">
      <dgm:prSet presAssocID="{632FA145-16EF-4193-BF4D-80881B96F90E}" presName="linear" presStyleCnt="0">
        <dgm:presLayoutVars>
          <dgm:animLvl val="lvl"/>
          <dgm:resizeHandles val="exact"/>
        </dgm:presLayoutVars>
      </dgm:prSet>
      <dgm:spPr/>
    </dgm:pt>
    <dgm:pt modelId="{22825BE6-96A8-49ED-9B6A-678F8458C446}" type="pres">
      <dgm:prSet presAssocID="{90D5B05E-B853-4940-A593-728A181A02E7}" presName="parentText" presStyleLbl="node1" presStyleIdx="0" presStyleCnt="6">
        <dgm:presLayoutVars>
          <dgm:chMax val="0"/>
          <dgm:bulletEnabled val="1"/>
        </dgm:presLayoutVars>
      </dgm:prSet>
      <dgm:spPr/>
    </dgm:pt>
    <dgm:pt modelId="{0C3F577B-2FBF-40FF-9C0D-042D47513E92}" type="pres">
      <dgm:prSet presAssocID="{1BA889AF-0698-4EB6-86AC-6A8D825BD2E9}" presName="spacer" presStyleCnt="0"/>
      <dgm:spPr/>
    </dgm:pt>
    <dgm:pt modelId="{8933F5E0-5315-49A5-B6FD-2E78A91F04BA}" type="pres">
      <dgm:prSet presAssocID="{F66EBAF1-3072-4874-A7D2-E25B772ABAE9}" presName="parentText" presStyleLbl="node1" presStyleIdx="1" presStyleCnt="6">
        <dgm:presLayoutVars>
          <dgm:chMax val="0"/>
          <dgm:bulletEnabled val="1"/>
        </dgm:presLayoutVars>
      </dgm:prSet>
      <dgm:spPr/>
    </dgm:pt>
    <dgm:pt modelId="{53591A27-1C3D-45A2-9B03-5EB1F7A30607}" type="pres">
      <dgm:prSet presAssocID="{78820199-26D0-43B0-8350-96D01EE03A42}" presName="spacer" presStyleCnt="0"/>
      <dgm:spPr/>
    </dgm:pt>
    <dgm:pt modelId="{FC845A30-EC44-40CD-B480-2BFEEF44AE36}" type="pres">
      <dgm:prSet presAssocID="{A1D97653-C202-44F3-85A8-25D00AB9B610}" presName="parentText" presStyleLbl="node1" presStyleIdx="2" presStyleCnt="6">
        <dgm:presLayoutVars>
          <dgm:chMax val="0"/>
          <dgm:bulletEnabled val="1"/>
        </dgm:presLayoutVars>
      </dgm:prSet>
      <dgm:spPr/>
    </dgm:pt>
    <dgm:pt modelId="{3227EE46-852F-400D-89E7-109689757419}" type="pres">
      <dgm:prSet presAssocID="{8A3992F1-5C00-430B-9FDD-32DC1CBC4AE8}" presName="spacer" presStyleCnt="0"/>
      <dgm:spPr/>
    </dgm:pt>
    <dgm:pt modelId="{E613345F-AB05-430D-BAE3-B2D334ABB584}" type="pres">
      <dgm:prSet presAssocID="{28786414-4354-4BA2-8293-45F3B5946581}" presName="parentText" presStyleLbl="node1" presStyleIdx="3" presStyleCnt="6">
        <dgm:presLayoutVars>
          <dgm:chMax val="0"/>
          <dgm:bulletEnabled val="1"/>
        </dgm:presLayoutVars>
      </dgm:prSet>
      <dgm:spPr/>
    </dgm:pt>
    <dgm:pt modelId="{127B0517-CC0F-4C89-856C-9E640F416571}" type="pres">
      <dgm:prSet presAssocID="{08BDB4B7-9821-444D-9B53-D4ADEC85F6BF}" presName="spacer" presStyleCnt="0"/>
      <dgm:spPr/>
    </dgm:pt>
    <dgm:pt modelId="{76AD450E-3DAA-4400-8C9D-802BBFD43BCB}" type="pres">
      <dgm:prSet presAssocID="{A6F77DDB-EF63-4EAF-9278-D1A292046343}" presName="parentText" presStyleLbl="node1" presStyleIdx="4" presStyleCnt="6">
        <dgm:presLayoutVars>
          <dgm:chMax val="0"/>
          <dgm:bulletEnabled val="1"/>
        </dgm:presLayoutVars>
      </dgm:prSet>
      <dgm:spPr/>
    </dgm:pt>
    <dgm:pt modelId="{145F02CC-15AD-4967-8E9E-49B7A786A842}" type="pres">
      <dgm:prSet presAssocID="{372A137D-035F-4835-B241-5A193DF06216}" presName="spacer" presStyleCnt="0"/>
      <dgm:spPr/>
    </dgm:pt>
    <dgm:pt modelId="{276CEF96-D20E-4FC5-8065-E678FFE36587}" type="pres">
      <dgm:prSet presAssocID="{8BC67267-7DA1-4A09-A826-441FB345911F}" presName="parentText" presStyleLbl="node1" presStyleIdx="5" presStyleCnt="6">
        <dgm:presLayoutVars>
          <dgm:chMax val="0"/>
          <dgm:bulletEnabled val="1"/>
        </dgm:presLayoutVars>
      </dgm:prSet>
      <dgm:spPr/>
    </dgm:pt>
  </dgm:ptLst>
  <dgm:cxnLst>
    <dgm:cxn modelId="{60C42211-A2C8-4374-B672-7E8C6FE74D10}" srcId="{632FA145-16EF-4193-BF4D-80881B96F90E}" destId="{90D5B05E-B853-4940-A593-728A181A02E7}" srcOrd="0" destOrd="0" parTransId="{F6025B65-6BAA-4522-A3F1-99031B4B2EEB}" sibTransId="{1BA889AF-0698-4EB6-86AC-6A8D825BD2E9}"/>
    <dgm:cxn modelId="{41303818-6984-4A8E-964B-A55DD145A6CC}" srcId="{632FA145-16EF-4193-BF4D-80881B96F90E}" destId="{A6F77DDB-EF63-4EAF-9278-D1A292046343}" srcOrd="4" destOrd="0" parTransId="{2592AF1F-D2E7-479E-A722-5CFFF254A415}" sibTransId="{372A137D-035F-4835-B241-5A193DF06216}"/>
    <dgm:cxn modelId="{2AF4162B-3266-42D9-AC3D-6F3AAD968C4E}" srcId="{632FA145-16EF-4193-BF4D-80881B96F90E}" destId="{A1D97653-C202-44F3-85A8-25D00AB9B610}" srcOrd="2" destOrd="0" parTransId="{2A0D3A46-9BEF-4937-BEB9-6F04A5ECCA34}" sibTransId="{8A3992F1-5C00-430B-9FDD-32DC1CBC4AE8}"/>
    <dgm:cxn modelId="{2856073A-7E11-4205-B0A4-BFBA39605126}" type="presOf" srcId="{632FA145-16EF-4193-BF4D-80881B96F90E}" destId="{9556A18C-C296-43AE-A0BA-99FA2BBD5877}" srcOrd="0" destOrd="0" presId="urn:microsoft.com/office/officeart/2005/8/layout/vList2"/>
    <dgm:cxn modelId="{BBAD9F41-F419-4E79-A447-BF597F9029E2}" type="presOf" srcId="{A6F77DDB-EF63-4EAF-9278-D1A292046343}" destId="{76AD450E-3DAA-4400-8C9D-802BBFD43BCB}" srcOrd="0" destOrd="0" presId="urn:microsoft.com/office/officeart/2005/8/layout/vList2"/>
    <dgm:cxn modelId="{C6D05962-CAEB-46E4-9867-7A7820D06216}" type="presOf" srcId="{A1D97653-C202-44F3-85A8-25D00AB9B610}" destId="{FC845A30-EC44-40CD-B480-2BFEEF44AE36}" srcOrd="0" destOrd="0" presId="urn:microsoft.com/office/officeart/2005/8/layout/vList2"/>
    <dgm:cxn modelId="{4ABDFF6C-9E55-4F3E-9B0F-F046BF0523B5}" srcId="{632FA145-16EF-4193-BF4D-80881B96F90E}" destId="{28786414-4354-4BA2-8293-45F3B5946581}" srcOrd="3" destOrd="0" parTransId="{2DEE36A8-3305-429C-BF29-70B3F8A386D2}" sibTransId="{08BDB4B7-9821-444D-9B53-D4ADEC85F6BF}"/>
    <dgm:cxn modelId="{8565FB6E-B8F8-46E2-B1C1-B4F9FEBD9E2E}" type="presOf" srcId="{28786414-4354-4BA2-8293-45F3B5946581}" destId="{E613345F-AB05-430D-BAE3-B2D334ABB584}" srcOrd="0" destOrd="0" presId="urn:microsoft.com/office/officeart/2005/8/layout/vList2"/>
    <dgm:cxn modelId="{31766891-DAD9-4A34-9D24-83972442AA7F}" type="presOf" srcId="{90D5B05E-B853-4940-A593-728A181A02E7}" destId="{22825BE6-96A8-49ED-9B6A-678F8458C446}" srcOrd="0" destOrd="0" presId="urn:microsoft.com/office/officeart/2005/8/layout/vList2"/>
    <dgm:cxn modelId="{609C04A1-8E23-476B-AFC5-13D32693D9B6}" type="presOf" srcId="{8BC67267-7DA1-4A09-A826-441FB345911F}" destId="{276CEF96-D20E-4FC5-8065-E678FFE36587}" srcOrd="0" destOrd="0" presId="urn:microsoft.com/office/officeart/2005/8/layout/vList2"/>
    <dgm:cxn modelId="{3871E9AE-852C-4D2F-A469-0FAB76A62F53}" srcId="{632FA145-16EF-4193-BF4D-80881B96F90E}" destId="{F66EBAF1-3072-4874-A7D2-E25B772ABAE9}" srcOrd="1" destOrd="0" parTransId="{C0DD5D85-6DF9-42DC-960C-443AB20FC54A}" sibTransId="{78820199-26D0-43B0-8350-96D01EE03A42}"/>
    <dgm:cxn modelId="{0074A1C1-86B3-4FC5-935C-45288134A34C}" srcId="{632FA145-16EF-4193-BF4D-80881B96F90E}" destId="{8BC67267-7DA1-4A09-A826-441FB345911F}" srcOrd="5" destOrd="0" parTransId="{4F211D69-CF6F-4D0B-8C9B-D7274A7E26CB}" sibTransId="{8C07722F-A0B9-46FB-B19B-6B7EB7EE7A58}"/>
    <dgm:cxn modelId="{31077AF8-8BB1-47F2-AE34-70ADBB4200BF}" type="presOf" srcId="{F66EBAF1-3072-4874-A7D2-E25B772ABAE9}" destId="{8933F5E0-5315-49A5-B6FD-2E78A91F04BA}" srcOrd="0" destOrd="0" presId="urn:microsoft.com/office/officeart/2005/8/layout/vList2"/>
    <dgm:cxn modelId="{80E6D862-BCD9-4F72-9A19-6C1F00E16F49}" type="presParOf" srcId="{9556A18C-C296-43AE-A0BA-99FA2BBD5877}" destId="{22825BE6-96A8-49ED-9B6A-678F8458C446}" srcOrd="0" destOrd="0" presId="urn:microsoft.com/office/officeart/2005/8/layout/vList2"/>
    <dgm:cxn modelId="{ECDF6DFD-E185-4554-9501-40035567F29A}" type="presParOf" srcId="{9556A18C-C296-43AE-A0BA-99FA2BBD5877}" destId="{0C3F577B-2FBF-40FF-9C0D-042D47513E92}" srcOrd="1" destOrd="0" presId="urn:microsoft.com/office/officeart/2005/8/layout/vList2"/>
    <dgm:cxn modelId="{8CAF9209-3649-426B-B8E5-3818C8F7FC7E}" type="presParOf" srcId="{9556A18C-C296-43AE-A0BA-99FA2BBD5877}" destId="{8933F5E0-5315-49A5-B6FD-2E78A91F04BA}" srcOrd="2" destOrd="0" presId="urn:microsoft.com/office/officeart/2005/8/layout/vList2"/>
    <dgm:cxn modelId="{B21EBCF2-E29A-4083-84DB-35AF05889A83}" type="presParOf" srcId="{9556A18C-C296-43AE-A0BA-99FA2BBD5877}" destId="{53591A27-1C3D-45A2-9B03-5EB1F7A30607}" srcOrd="3" destOrd="0" presId="urn:microsoft.com/office/officeart/2005/8/layout/vList2"/>
    <dgm:cxn modelId="{2A047CB8-736E-4213-BC53-B678D9648D74}" type="presParOf" srcId="{9556A18C-C296-43AE-A0BA-99FA2BBD5877}" destId="{FC845A30-EC44-40CD-B480-2BFEEF44AE36}" srcOrd="4" destOrd="0" presId="urn:microsoft.com/office/officeart/2005/8/layout/vList2"/>
    <dgm:cxn modelId="{9770BC0A-FF98-4E68-BCB3-A65A8181CC39}" type="presParOf" srcId="{9556A18C-C296-43AE-A0BA-99FA2BBD5877}" destId="{3227EE46-852F-400D-89E7-109689757419}" srcOrd="5" destOrd="0" presId="urn:microsoft.com/office/officeart/2005/8/layout/vList2"/>
    <dgm:cxn modelId="{7F382BDD-9BA7-4AC6-A527-775EA287FA08}" type="presParOf" srcId="{9556A18C-C296-43AE-A0BA-99FA2BBD5877}" destId="{E613345F-AB05-430D-BAE3-B2D334ABB584}" srcOrd="6" destOrd="0" presId="urn:microsoft.com/office/officeart/2005/8/layout/vList2"/>
    <dgm:cxn modelId="{475BD35B-9509-40DF-A1D4-842F4E8732FF}" type="presParOf" srcId="{9556A18C-C296-43AE-A0BA-99FA2BBD5877}" destId="{127B0517-CC0F-4C89-856C-9E640F416571}" srcOrd="7" destOrd="0" presId="urn:microsoft.com/office/officeart/2005/8/layout/vList2"/>
    <dgm:cxn modelId="{0356B661-9958-4ABB-AECC-F23BCC32646C}" type="presParOf" srcId="{9556A18C-C296-43AE-A0BA-99FA2BBD5877}" destId="{76AD450E-3DAA-4400-8C9D-802BBFD43BCB}" srcOrd="8" destOrd="0" presId="urn:microsoft.com/office/officeart/2005/8/layout/vList2"/>
    <dgm:cxn modelId="{89AC3D09-6C2F-4E7E-B12F-0D2A76050863}" type="presParOf" srcId="{9556A18C-C296-43AE-A0BA-99FA2BBD5877}" destId="{145F02CC-15AD-4967-8E9E-49B7A786A842}" srcOrd="9" destOrd="0" presId="urn:microsoft.com/office/officeart/2005/8/layout/vList2"/>
    <dgm:cxn modelId="{15955527-8ED8-44FD-993F-33F847A800E7}" type="presParOf" srcId="{9556A18C-C296-43AE-A0BA-99FA2BBD5877}" destId="{276CEF96-D20E-4FC5-8065-E678FFE3658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A14DD-2278-4603-A373-51FBB74612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A3845D-A622-4DD9-A26D-BAF014BEAF15}">
      <dgm:prSet/>
      <dgm:spPr/>
      <dgm:t>
        <a:bodyPr/>
        <a:lstStyle/>
        <a:p>
          <a:r>
            <a:rPr lang="en-US" dirty="0"/>
            <a:t>Primary Ore/Concentrate</a:t>
          </a:r>
        </a:p>
      </dgm:t>
    </dgm:pt>
    <dgm:pt modelId="{EF1231CA-030C-402A-BC4E-4703C15ED99E}" type="parTrans" cxnId="{BFFF98EF-6C03-4BBA-BA0A-717076880030}">
      <dgm:prSet/>
      <dgm:spPr/>
      <dgm:t>
        <a:bodyPr/>
        <a:lstStyle/>
        <a:p>
          <a:endParaRPr lang="en-US"/>
        </a:p>
      </dgm:t>
    </dgm:pt>
    <dgm:pt modelId="{75B04694-E431-47B2-AC85-E173AA2A1CE0}" type="sibTrans" cxnId="{BFFF98EF-6C03-4BBA-BA0A-717076880030}">
      <dgm:prSet/>
      <dgm:spPr/>
      <dgm:t>
        <a:bodyPr/>
        <a:lstStyle/>
        <a:p>
          <a:endParaRPr lang="en-US"/>
        </a:p>
      </dgm:t>
    </dgm:pt>
    <dgm:pt modelId="{CB58ABF3-C933-4605-B6EF-15A9504649AF}">
      <dgm:prSet/>
      <dgm:spPr/>
      <dgm:t>
        <a:bodyPr/>
        <a:lstStyle/>
        <a:p>
          <a:r>
            <a:rPr lang="en-US" dirty="0"/>
            <a:t>Separation/Pure REOs</a:t>
          </a:r>
        </a:p>
      </dgm:t>
    </dgm:pt>
    <dgm:pt modelId="{588200AC-9D82-4FCF-A512-19C0303C3B95}" type="parTrans" cxnId="{9B8D87D7-FAAD-490C-92FE-CF0288025492}">
      <dgm:prSet/>
      <dgm:spPr/>
      <dgm:t>
        <a:bodyPr/>
        <a:lstStyle/>
        <a:p>
          <a:endParaRPr lang="en-US"/>
        </a:p>
      </dgm:t>
    </dgm:pt>
    <dgm:pt modelId="{FE8FD6A6-2207-4EA7-943B-E235EDC60F8C}" type="sibTrans" cxnId="{9B8D87D7-FAAD-490C-92FE-CF0288025492}">
      <dgm:prSet/>
      <dgm:spPr/>
      <dgm:t>
        <a:bodyPr/>
        <a:lstStyle/>
        <a:p>
          <a:endParaRPr lang="en-US"/>
        </a:p>
      </dgm:t>
    </dgm:pt>
    <dgm:pt modelId="{0269C7DC-2122-459F-B69E-0E4F34DD0CF4}">
      <dgm:prSet/>
      <dgm:spPr/>
      <dgm:t>
        <a:bodyPr/>
        <a:lstStyle/>
        <a:p>
          <a:r>
            <a:rPr lang="en-US"/>
            <a:t>Metallization</a:t>
          </a:r>
        </a:p>
      </dgm:t>
    </dgm:pt>
    <dgm:pt modelId="{FA69071B-EA12-4E44-B26F-28B357FAEAB4}" type="parTrans" cxnId="{683F8E00-C715-4675-A9F5-60657E7E7C69}">
      <dgm:prSet/>
      <dgm:spPr/>
      <dgm:t>
        <a:bodyPr/>
        <a:lstStyle/>
        <a:p>
          <a:endParaRPr lang="en-US"/>
        </a:p>
      </dgm:t>
    </dgm:pt>
    <dgm:pt modelId="{A601D2BC-3C05-4A7A-B2E7-595BEB44ECEF}" type="sibTrans" cxnId="{683F8E00-C715-4675-A9F5-60657E7E7C69}">
      <dgm:prSet/>
      <dgm:spPr/>
      <dgm:t>
        <a:bodyPr/>
        <a:lstStyle/>
        <a:p>
          <a:endParaRPr lang="en-US"/>
        </a:p>
      </dgm:t>
    </dgm:pt>
    <dgm:pt modelId="{8FC22A65-297E-44B2-90CF-786FEBD70A9A}">
      <dgm:prSet/>
      <dgm:spPr/>
      <dgm:t>
        <a:bodyPr/>
        <a:lstStyle/>
        <a:p>
          <a:r>
            <a:rPr lang="en-US" dirty="0"/>
            <a:t>Recycling</a:t>
          </a:r>
        </a:p>
      </dgm:t>
    </dgm:pt>
    <dgm:pt modelId="{4D6884F0-F878-4CA1-B97A-490A364553E5}" type="parTrans" cxnId="{C5D09601-4881-4E65-BA8D-C5C9F2D899D9}">
      <dgm:prSet/>
      <dgm:spPr/>
      <dgm:t>
        <a:bodyPr/>
        <a:lstStyle/>
        <a:p>
          <a:endParaRPr lang="en-US"/>
        </a:p>
      </dgm:t>
    </dgm:pt>
    <dgm:pt modelId="{DD7FDC8D-0513-483E-B115-7A9116D8F606}" type="sibTrans" cxnId="{C5D09601-4881-4E65-BA8D-C5C9F2D899D9}">
      <dgm:prSet/>
      <dgm:spPr/>
      <dgm:t>
        <a:bodyPr/>
        <a:lstStyle/>
        <a:p>
          <a:endParaRPr lang="en-US"/>
        </a:p>
      </dgm:t>
    </dgm:pt>
    <dgm:pt modelId="{D9536612-62FB-4A82-AB6F-866E36273F20}">
      <dgm:prSet/>
      <dgm:spPr/>
      <dgm:t>
        <a:bodyPr/>
        <a:lstStyle/>
        <a:p>
          <a:r>
            <a:rPr lang="en-US" dirty="0"/>
            <a:t>Permanent Magnet</a:t>
          </a:r>
        </a:p>
      </dgm:t>
    </dgm:pt>
    <dgm:pt modelId="{3E253149-C922-4FFB-8E6C-AF13A9FFD709}" type="sibTrans" cxnId="{62C6C802-13CE-44EA-95CC-7160B6F0B94A}">
      <dgm:prSet/>
      <dgm:spPr/>
      <dgm:t>
        <a:bodyPr/>
        <a:lstStyle/>
        <a:p>
          <a:endParaRPr lang="en-US"/>
        </a:p>
      </dgm:t>
    </dgm:pt>
    <dgm:pt modelId="{87358B55-E91C-480A-97AA-E5610CDDF959}" type="parTrans" cxnId="{62C6C802-13CE-44EA-95CC-7160B6F0B94A}">
      <dgm:prSet/>
      <dgm:spPr/>
      <dgm:t>
        <a:bodyPr/>
        <a:lstStyle/>
        <a:p>
          <a:endParaRPr lang="en-US"/>
        </a:p>
      </dgm:t>
    </dgm:pt>
    <dgm:pt modelId="{E4DD04A9-8BA3-4940-93DB-8A849CE6A7A6}" type="pres">
      <dgm:prSet presAssocID="{B5AA14DD-2278-4603-A373-51FBB7461206}" presName="linear" presStyleCnt="0">
        <dgm:presLayoutVars>
          <dgm:animLvl val="lvl"/>
          <dgm:resizeHandles val="exact"/>
        </dgm:presLayoutVars>
      </dgm:prSet>
      <dgm:spPr/>
    </dgm:pt>
    <dgm:pt modelId="{399EE7A4-B80A-4ABC-B822-1126028BF85E}" type="pres">
      <dgm:prSet presAssocID="{0BA3845D-A622-4DD9-A26D-BAF014BEAF15}" presName="parentText" presStyleLbl="node1" presStyleIdx="0" presStyleCnt="5">
        <dgm:presLayoutVars>
          <dgm:chMax val="0"/>
          <dgm:bulletEnabled val="1"/>
        </dgm:presLayoutVars>
      </dgm:prSet>
      <dgm:spPr/>
    </dgm:pt>
    <dgm:pt modelId="{95E7CF78-DEF8-4DF6-84C5-A09299F202AB}" type="pres">
      <dgm:prSet presAssocID="{75B04694-E431-47B2-AC85-E173AA2A1CE0}" presName="spacer" presStyleCnt="0"/>
      <dgm:spPr/>
    </dgm:pt>
    <dgm:pt modelId="{0FA2DFE2-D436-4B8D-B5D1-3A52B39F14E4}" type="pres">
      <dgm:prSet presAssocID="{8FC22A65-297E-44B2-90CF-786FEBD70A9A}" presName="parentText" presStyleLbl="node1" presStyleIdx="1" presStyleCnt="5">
        <dgm:presLayoutVars>
          <dgm:chMax val="0"/>
          <dgm:bulletEnabled val="1"/>
        </dgm:presLayoutVars>
      </dgm:prSet>
      <dgm:spPr/>
    </dgm:pt>
    <dgm:pt modelId="{E3746DA3-19FE-4A52-8879-E451345274E9}" type="pres">
      <dgm:prSet presAssocID="{DD7FDC8D-0513-483E-B115-7A9116D8F606}" presName="spacer" presStyleCnt="0"/>
      <dgm:spPr/>
    </dgm:pt>
    <dgm:pt modelId="{0FD3BAF3-6B77-4F78-ABD9-158AE6FEC1C6}" type="pres">
      <dgm:prSet presAssocID="{CB58ABF3-C933-4605-B6EF-15A9504649AF}" presName="parentText" presStyleLbl="node1" presStyleIdx="2" presStyleCnt="5">
        <dgm:presLayoutVars>
          <dgm:chMax val="0"/>
          <dgm:bulletEnabled val="1"/>
        </dgm:presLayoutVars>
      </dgm:prSet>
      <dgm:spPr/>
    </dgm:pt>
    <dgm:pt modelId="{9BC98F2F-3032-4EA3-AE91-6B6F788AFC5C}" type="pres">
      <dgm:prSet presAssocID="{FE8FD6A6-2207-4EA7-943B-E235EDC60F8C}" presName="spacer" presStyleCnt="0"/>
      <dgm:spPr/>
    </dgm:pt>
    <dgm:pt modelId="{BA30DF83-59D5-4A17-A814-F70DC47BF68C}" type="pres">
      <dgm:prSet presAssocID="{0269C7DC-2122-459F-B69E-0E4F34DD0CF4}" presName="parentText" presStyleLbl="node1" presStyleIdx="3" presStyleCnt="5">
        <dgm:presLayoutVars>
          <dgm:chMax val="0"/>
          <dgm:bulletEnabled val="1"/>
        </dgm:presLayoutVars>
      </dgm:prSet>
      <dgm:spPr/>
    </dgm:pt>
    <dgm:pt modelId="{6B6DF19A-48BB-471E-B7E9-C36F2B04A0C1}" type="pres">
      <dgm:prSet presAssocID="{A601D2BC-3C05-4A7A-B2E7-595BEB44ECEF}" presName="spacer" presStyleCnt="0"/>
      <dgm:spPr/>
    </dgm:pt>
    <dgm:pt modelId="{BEA89AAB-A743-4E39-B5E9-B76B8A13D77E}" type="pres">
      <dgm:prSet presAssocID="{D9536612-62FB-4A82-AB6F-866E36273F20}" presName="parentText" presStyleLbl="node1" presStyleIdx="4" presStyleCnt="5">
        <dgm:presLayoutVars>
          <dgm:chMax val="0"/>
          <dgm:bulletEnabled val="1"/>
        </dgm:presLayoutVars>
      </dgm:prSet>
      <dgm:spPr/>
    </dgm:pt>
  </dgm:ptLst>
  <dgm:cxnLst>
    <dgm:cxn modelId="{683F8E00-C715-4675-A9F5-60657E7E7C69}" srcId="{B5AA14DD-2278-4603-A373-51FBB7461206}" destId="{0269C7DC-2122-459F-B69E-0E4F34DD0CF4}" srcOrd="3" destOrd="0" parTransId="{FA69071B-EA12-4E44-B26F-28B357FAEAB4}" sibTransId="{A601D2BC-3C05-4A7A-B2E7-595BEB44ECEF}"/>
    <dgm:cxn modelId="{C5D09601-4881-4E65-BA8D-C5C9F2D899D9}" srcId="{B5AA14DD-2278-4603-A373-51FBB7461206}" destId="{8FC22A65-297E-44B2-90CF-786FEBD70A9A}" srcOrd="1" destOrd="0" parTransId="{4D6884F0-F878-4CA1-B97A-490A364553E5}" sibTransId="{DD7FDC8D-0513-483E-B115-7A9116D8F606}"/>
    <dgm:cxn modelId="{62C6C802-13CE-44EA-95CC-7160B6F0B94A}" srcId="{B5AA14DD-2278-4603-A373-51FBB7461206}" destId="{D9536612-62FB-4A82-AB6F-866E36273F20}" srcOrd="4" destOrd="0" parTransId="{87358B55-E91C-480A-97AA-E5610CDDF959}" sibTransId="{3E253149-C922-4FFB-8E6C-AF13A9FFD709}"/>
    <dgm:cxn modelId="{33EE585C-62BA-41CE-8B6F-C69BB567FF97}" type="presOf" srcId="{CB58ABF3-C933-4605-B6EF-15A9504649AF}" destId="{0FD3BAF3-6B77-4F78-ABD9-158AE6FEC1C6}" srcOrd="0" destOrd="0" presId="urn:microsoft.com/office/officeart/2005/8/layout/vList2"/>
    <dgm:cxn modelId="{022DA054-5FA1-4926-BC2D-46A49F4DA451}" type="presOf" srcId="{B5AA14DD-2278-4603-A373-51FBB7461206}" destId="{E4DD04A9-8BA3-4940-93DB-8A849CE6A7A6}" srcOrd="0" destOrd="0" presId="urn:microsoft.com/office/officeart/2005/8/layout/vList2"/>
    <dgm:cxn modelId="{6B594076-C577-497B-A2DB-49F05A8B8160}" type="presOf" srcId="{8FC22A65-297E-44B2-90CF-786FEBD70A9A}" destId="{0FA2DFE2-D436-4B8D-B5D1-3A52B39F14E4}" srcOrd="0" destOrd="0" presId="urn:microsoft.com/office/officeart/2005/8/layout/vList2"/>
    <dgm:cxn modelId="{D7C57DA0-A210-429C-B395-78C2315A64CF}" type="presOf" srcId="{D9536612-62FB-4A82-AB6F-866E36273F20}" destId="{BEA89AAB-A743-4E39-B5E9-B76B8A13D77E}" srcOrd="0" destOrd="0" presId="urn:microsoft.com/office/officeart/2005/8/layout/vList2"/>
    <dgm:cxn modelId="{9B8D87D7-FAAD-490C-92FE-CF0288025492}" srcId="{B5AA14DD-2278-4603-A373-51FBB7461206}" destId="{CB58ABF3-C933-4605-B6EF-15A9504649AF}" srcOrd="2" destOrd="0" parTransId="{588200AC-9D82-4FCF-A512-19C0303C3B95}" sibTransId="{FE8FD6A6-2207-4EA7-943B-E235EDC60F8C}"/>
    <dgm:cxn modelId="{945F15DA-1094-4C17-8AA4-00A7AF4D2224}" type="presOf" srcId="{0269C7DC-2122-459F-B69E-0E4F34DD0CF4}" destId="{BA30DF83-59D5-4A17-A814-F70DC47BF68C}" srcOrd="0" destOrd="0" presId="urn:microsoft.com/office/officeart/2005/8/layout/vList2"/>
    <dgm:cxn modelId="{DC8874E2-4FF8-4C3B-8C94-B30D31D3577D}" type="presOf" srcId="{0BA3845D-A622-4DD9-A26D-BAF014BEAF15}" destId="{399EE7A4-B80A-4ABC-B822-1126028BF85E}" srcOrd="0" destOrd="0" presId="urn:microsoft.com/office/officeart/2005/8/layout/vList2"/>
    <dgm:cxn modelId="{BFFF98EF-6C03-4BBA-BA0A-717076880030}" srcId="{B5AA14DD-2278-4603-A373-51FBB7461206}" destId="{0BA3845D-A622-4DD9-A26D-BAF014BEAF15}" srcOrd="0" destOrd="0" parTransId="{EF1231CA-030C-402A-BC4E-4703C15ED99E}" sibTransId="{75B04694-E431-47B2-AC85-E173AA2A1CE0}"/>
    <dgm:cxn modelId="{BBFE1929-8B8F-4FB5-9DB5-9AF45C657798}" type="presParOf" srcId="{E4DD04A9-8BA3-4940-93DB-8A849CE6A7A6}" destId="{399EE7A4-B80A-4ABC-B822-1126028BF85E}" srcOrd="0" destOrd="0" presId="urn:microsoft.com/office/officeart/2005/8/layout/vList2"/>
    <dgm:cxn modelId="{A79F2EB1-58BE-454F-9EEB-E2E41570B1ED}" type="presParOf" srcId="{E4DD04A9-8BA3-4940-93DB-8A849CE6A7A6}" destId="{95E7CF78-DEF8-4DF6-84C5-A09299F202AB}" srcOrd="1" destOrd="0" presId="urn:microsoft.com/office/officeart/2005/8/layout/vList2"/>
    <dgm:cxn modelId="{8EEA1139-4932-4B60-BDD1-3847015A1478}" type="presParOf" srcId="{E4DD04A9-8BA3-4940-93DB-8A849CE6A7A6}" destId="{0FA2DFE2-D436-4B8D-B5D1-3A52B39F14E4}" srcOrd="2" destOrd="0" presId="urn:microsoft.com/office/officeart/2005/8/layout/vList2"/>
    <dgm:cxn modelId="{9AA05012-076E-42EF-A20E-184FED9C63B9}" type="presParOf" srcId="{E4DD04A9-8BA3-4940-93DB-8A849CE6A7A6}" destId="{E3746DA3-19FE-4A52-8879-E451345274E9}" srcOrd="3" destOrd="0" presId="urn:microsoft.com/office/officeart/2005/8/layout/vList2"/>
    <dgm:cxn modelId="{37ABC400-2824-4C0A-BE12-4ADEABBE340D}" type="presParOf" srcId="{E4DD04A9-8BA3-4940-93DB-8A849CE6A7A6}" destId="{0FD3BAF3-6B77-4F78-ABD9-158AE6FEC1C6}" srcOrd="4" destOrd="0" presId="urn:microsoft.com/office/officeart/2005/8/layout/vList2"/>
    <dgm:cxn modelId="{E46B80CF-0C41-45A3-B200-6AE898D49AAF}" type="presParOf" srcId="{E4DD04A9-8BA3-4940-93DB-8A849CE6A7A6}" destId="{9BC98F2F-3032-4EA3-AE91-6B6F788AFC5C}" srcOrd="5" destOrd="0" presId="urn:microsoft.com/office/officeart/2005/8/layout/vList2"/>
    <dgm:cxn modelId="{8453681A-7E01-4D31-83EA-9EED4C6FE54F}" type="presParOf" srcId="{E4DD04A9-8BA3-4940-93DB-8A849CE6A7A6}" destId="{BA30DF83-59D5-4A17-A814-F70DC47BF68C}" srcOrd="6" destOrd="0" presId="urn:microsoft.com/office/officeart/2005/8/layout/vList2"/>
    <dgm:cxn modelId="{3459AB06-C3A4-48D7-B3E0-54059F443946}" type="presParOf" srcId="{E4DD04A9-8BA3-4940-93DB-8A849CE6A7A6}" destId="{6B6DF19A-48BB-471E-B7E9-C36F2B04A0C1}" srcOrd="7" destOrd="0" presId="urn:microsoft.com/office/officeart/2005/8/layout/vList2"/>
    <dgm:cxn modelId="{79B86E72-7E1C-4921-AF8A-DB63785D38C4}" type="presParOf" srcId="{E4DD04A9-8BA3-4940-93DB-8A849CE6A7A6}" destId="{BEA89AAB-A743-4E39-B5E9-B76B8A13D77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88C481-F2E1-41CD-9358-5D342999BDA5}"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72D0977-4848-4508-8796-D1AC1CFED686}">
      <dgm:prSet/>
      <dgm:spPr/>
      <dgm:t>
        <a:bodyPr/>
        <a:lstStyle/>
        <a:p>
          <a:pPr>
            <a:defRPr b="1"/>
          </a:pPr>
          <a:r>
            <a:rPr lang="en-US"/>
            <a:t>Demand</a:t>
          </a:r>
        </a:p>
      </dgm:t>
    </dgm:pt>
    <dgm:pt modelId="{C546088E-0AF8-4B01-9A9C-EDD414230CC7}" type="parTrans" cxnId="{FF386CF5-779E-4C18-9786-F397C1DD1A81}">
      <dgm:prSet/>
      <dgm:spPr/>
      <dgm:t>
        <a:bodyPr/>
        <a:lstStyle/>
        <a:p>
          <a:endParaRPr lang="en-US"/>
        </a:p>
      </dgm:t>
    </dgm:pt>
    <dgm:pt modelId="{22F6F467-7F11-45CA-8E03-42D58C0DE1E8}" type="sibTrans" cxnId="{FF386CF5-779E-4C18-9786-F397C1DD1A81}">
      <dgm:prSet/>
      <dgm:spPr/>
      <dgm:t>
        <a:bodyPr/>
        <a:lstStyle/>
        <a:p>
          <a:endParaRPr lang="en-US"/>
        </a:p>
      </dgm:t>
    </dgm:pt>
    <dgm:pt modelId="{32FD0B53-5D2E-4CF4-9EFF-4839125D1A71}">
      <dgm:prSet/>
      <dgm:spPr/>
      <dgm:t>
        <a:bodyPr/>
        <a:lstStyle/>
        <a:p>
          <a:r>
            <a:rPr lang="en-US"/>
            <a:t>Driven by Lu, Gd, Y, and Tb.</a:t>
          </a:r>
        </a:p>
      </dgm:t>
    </dgm:pt>
    <dgm:pt modelId="{179DC3F7-335B-42BD-802E-92A2A576C43A}" type="parTrans" cxnId="{72EAB069-C490-49A2-96A1-EB12D01A1AA9}">
      <dgm:prSet/>
      <dgm:spPr/>
      <dgm:t>
        <a:bodyPr/>
        <a:lstStyle/>
        <a:p>
          <a:endParaRPr lang="en-US"/>
        </a:p>
      </dgm:t>
    </dgm:pt>
    <dgm:pt modelId="{03F4BFD4-5AC0-480A-ABB4-647AC3C62D9A}" type="sibTrans" cxnId="{72EAB069-C490-49A2-96A1-EB12D01A1AA9}">
      <dgm:prSet/>
      <dgm:spPr/>
      <dgm:t>
        <a:bodyPr/>
        <a:lstStyle/>
        <a:p>
          <a:endParaRPr lang="en-US"/>
        </a:p>
      </dgm:t>
    </dgm:pt>
    <dgm:pt modelId="{6BB19769-8F12-4836-8818-C0DA89C2FF93}">
      <dgm:prSet/>
      <dgm:spPr/>
      <dgm:t>
        <a:bodyPr/>
        <a:lstStyle/>
        <a:p>
          <a:r>
            <a:rPr lang="en-US"/>
            <a:t>Tb + Dy demand to increase significantly with PM production ramp up.</a:t>
          </a:r>
        </a:p>
      </dgm:t>
    </dgm:pt>
    <dgm:pt modelId="{B90ADE79-49AA-4AE0-91D3-B997C957B19D}" type="parTrans" cxnId="{551D4297-7B9C-4BEB-A351-7772BC88BF0B}">
      <dgm:prSet/>
      <dgm:spPr/>
      <dgm:t>
        <a:bodyPr/>
        <a:lstStyle/>
        <a:p>
          <a:endParaRPr lang="en-US"/>
        </a:p>
      </dgm:t>
    </dgm:pt>
    <dgm:pt modelId="{B055DACC-6600-4644-9FB0-4D668BB66906}" type="sibTrans" cxnId="{551D4297-7B9C-4BEB-A351-7772BC88BF0B}">
      <dgm:prSet/>
      <dgm:spPr/>
      <dgm:t>
        <a:bodyPr/>
        <a:lstStyle/>
        <a:p>
          <a:endParaRPr lang="en-US"/>
        </a:p>
      </dgm:t>
    </dgm:pt>
    <dgm:pt modelId="{6C75C34C-98DF-426F-B416-6063D2B1C4DC}">
      <dgm:prSet/>
      <dgm:spPr/>
      <dgm:t>
        <a:bodyPr/>
        <a:lstStyle/>
        <a:p>
          <a:pPr>
            <a:defRPr b="1"/>
          </a:pPr>
          <a:r>
            <a:rPr lang="en-US"/>
            <a:t>Supply</a:t>
          </a:r>
        </a:p>
      </dgm:t>
    </dgm:pt>
    <dgm:pt modelId="{77C703E3-D4C3-4C99-9B58-F23B685330E1}" type="parTrans" cxnId="{0E9CA342-1950-44CE-AA8E-B88AACF088F7}">
      <dgm:prSet/>
      <dgm:spPr/>
      <dgm:t>
        <a:bodyPr/>
        <a:lstStyle/>
        <a:p>
          <a:endParaRPr lang="en-US"/>
        </a:p>
      </dgm:t>
    </dgm:pt>
    <dgm:pt modelId="{16B5273A-9477-46B0-AFCF-0524F9DF1B02}" type="sibTrans" cxnId="{0E9CA342-1950-44CE-AA8E-B88AACF088F7}">
      <dgm:prSet/>
      <dgm:spPr/>
      <dgm:t>
        <a:bodyPr/>
        <a:lstStyle/>
        <a:p>
          <a:endParaRPr lang="en-US"/>
        </a:p>
      </dgm:t>
    </dgm:pt>
    <dgm:pt modelId="{408DF8F9-542C-4424-A5DC-20D384451496}">
      <dgm:prSet/>
      <dgm:spPr/>
      <dgm:t>
        <a:bodyPr/>
        <a:lstStyle/>
        <a:p>
          <a:pPr>
            <a:buNone/>
          </a:pPr>
          <a:r>
            <a:rPr lang="en-US" dirty="0"/>
            <a:t>Advancing but still far from self-sufficiency.</a:t>
          </a:r>
        </a:p>
      </dgm:t>
    </dgm:pt>
    <dgm:pt modelId="{A8DA4298-74A4-43FA-A726-1FB29739BBEB}" type="parTrans" cxnId="{03E02C8F-3C83-4F8E-92A0-70A52CB82317}">
      <dgm:prSet/>
      <dgm:spPr/>
      <dgm:t>
        <a:bodyPr/>
        <a:lstStyle/>
        <a:p>
          <a:endParaRPr lang="en-US"/>
        </a:p>
      </dgm:t>
    </dgm:pt>
    <dgm:pt modelId="{732AB084-102A-4EF6-BCFF-E0D05F01E729}" type="sibTrans" cxnId="{03E02C8F-3C83-4F8E-92A0-70A52CB82317}">
      <dgm:prSet/>
      <dgm:spPr/>
      <dgm:t>
        <a:bodyPr/>
        <a:lstStyle/>
        <a:p>
          <a:endParaRPr lang="en-US"/>
        </a:p>
      </dgm:t>
    </dgm:pt>
    <dgm:pt modelId="{C29A4634-22EA-40B7-B338-1B42A84E67A8}">
      <dgm:prSet/>
      <dgm:spPr/>
      <dgm:t>
        <a:bodyPr/>
        <a:lstStyle/>
        <a:p>
          <a:pPr>
            <a:buFont typeface="Arial" panose="020B0604020202020204" pitchFamily="34" charset="0"/>
            <a:buChar char="•"/>
          </a:pPr>
          <a:r>
            <a:rPr lang="en-US" dirty="0"/>
            <a:t>Major bottlenecks are upstream (feedstock, separation).</a:t>
          </a:r>
        </a:p>
      </dgm:t>
    </dgm:pt>
    <dgm:pt modelId="{6291D40C-CBD7-4355-862A-D8BA87303912}" type="parTrans" cxnId="{F0CEFA31-DA01-418F-9F27-5B11DC3A2815}">
      <dgm:prSet/>
      <dgm:spPr/>
      <dgm:t>
        <a:bodyPr/>
        <a:lstStyle/>
        <a:p>
          <a:endParaRPr lang="en-US"/>
        </a:p>
      </dgm:t>
    </dgm:pt>
    <dgm:pt modelId="{2AFA2F3E-54C1-4E0B-B956-18298B50AD80}" type="sibTrans" cxnId="{F0CEFA31-DA01-418F-9F27-5B11DC3A2815}">
      <dgm:prSet/>
      <dgm:spPr/>
      <dgm:t>
        <a:bodyPr/>
        <a:lstStyle/>
        <a:p>
          <a:endParaRPr lang="en-US"/>
        </a:p>
      </dgm:t>
    </dgm:pt>
    <dgm:pt modelId="{45E21588-3007-4490-8DC2-CCD982D83985}">
      <dgm:prSet/>
      <dgm:spPr/>
      <dgm:t>
        <a:bodyPr/>
        <a:lstStyle/>
        <a:p>
          <a:pPr>
            <a:defRPr b="1"/>
          </a:pPr>
          <a:r>
            <a:rPr lang="en-US"/>
            <a:t>Public Initiatives</a:t>
          </a:r>
        </a:p>
      </dgm:t>
    </dgm:pt>
    <dgm:pt modelId="{FEC35CF6-A926-4885-AA1F-1518E98AFC30}" type="parTrans" cxnId="{7DDDE921-68A9-47C0-B9C5-4015AC9E2F7B}">
      <dgm:prSet/>
      <dgm:spPr/>
      <dgm:t>
        <a:bodyPr/>
        <a:lstStyle/>
        <a:p>
          <a:endParaRPr lang="en-US"/>
        </a:p>
      </dgm:t>
    </dgm:pt>
    <dgm:pt modelId="{4DA2FA72-C561-47A2-B709-52CD69B9D902}" type="sibTrans" cxnId="{7DDDE921-68A9-47C0-B9C5-4015AC9E2F7B}">
      <dgm:prSet/>
      <dgm:spPr/>
      <dgm:t>
        <a:bodyPr/>
        <a:lstStyle/>
        <a:p>
          <a:endParaRPr lang="en-US"/>
        </a:p>
      </dgm:t>
    </dgm:pt>
    <dgm:pt modelId="{F05B4B9A-BC02-4913-94A8-B1D7366F0789}">
      <dgm:prSet/>
      <dgm:spPr/>
      <dgm:t>
        <a:bodyPr/>
        <a:lstStyle/>
        <a:p>
          <a:r>
            <a:rPr lang="en-US"/>
            <a:t>Shift away from direct spending towards support through policy.</a:t>
          </a:r>
        </a:p>
      </dgm:t>
    </dgm:pt>
    <dgm:pt modelId="{60DB958E-EA60-4CD9-B9A7-28F7A970ECBF}" type="parTrans" cxnId="{CA760074-7B78-4DA1-AFDC-91E66922E01C}">
      <dgm:prSet/>
      <dgm:spPr/>
      <dgm:t>
        <a:bodyPr/>
        <a:lstStyle/>
        <a:p>
          <a:endParaRPr lang="en-US"/>
        </a:p>
      </dgm:t>
    </dgm:pt>
    <dgm:pt modelId="{9C6AD65E-B57B-4EAD-AEF7-92544B9CDAC3}" type="sibTrans" cxnId="{CA760074-7B78-4DA1-AFDC-91E66922E01C}">
      <dgm:prSet/>
      <dgm:spPr/>
      <dgm:t>
        <a:bodyPr/>
        <a:lstStyle/>
        <a:p>
          <a:endParaRPr lang="en-US"/>
        </a:p>
      </dgm:t>
    </dgm:pt>
    <dgm:pt modelId="{5A92198C-7A81-4020-BDFE-E2CBDFD5200A}">
      <dgm:prSet/>
      <dgm:spPr/>
      <dgm:t>
        <a:bodyPr/>
        <a:lstStyle/>
        <a:p>
          <a:r>
            <a:rPr lang="en-US" dirty="0"/>
            <a:t>Protecting an industry that does not exist.</a:t>
          </a:r>
        </a:p>
      </dgm:t>
    </dgm:pt>
    <dgm:pt modelId="{70D6B420-E387-450F-B9A6-9ED78B7F91B6}" type="parTrans" cxnId="{F3BDA12A-974D-4D9D-B354-B8CEC565AD09}">
      <dgm:prSet/>
      <dgm:spPr/>
      <dgm:t>
        <a:bodyPr/>
        <a:lstStyle/>
        <a:p>
          <a:endParaRPr lang="en-US"/>
        </a:p>
      </dgm:t>
    </dgm:pt>
    <dgm:pt modelId="{F5B6AEB7-0B3C-4C81-8194-40CBABD52F0C}" type="sibTrans" cxnId="{F3BDA12A-974D-4D9D-B354-B8CEC565AD09}">
      <dgm:prSet/>
      <dgm:spPr/>
      <dgm:t>
        <a:bodyPr/>
        <a:lstStyle/>
        <a:p>
          <a:endParaRPr lang="en-US"/>
        </a:p>
      </dgm:t>
    </dgm:pt>
    <dgm:pt modelId="{740BA227-F776-46E8-BE26-4C7D2196BC24}" type="pres">
      <dgm:prSet presAssocID="{8F88C481-F2E1-41CD-9358-5D342999BDA5}" presName="root" presStyleCnt="0">
        <dgm:presLayoutVars>
          <dgm:dir/>
          <dgm:resizeHandles val="exact"/>
        </dgm:presLayoutVars>
      </dgm:prSet>
      <dgm:spPr/>
    </dgm:pt>
    <dgm:pt modelId="{4FD1A103-974F-4ED5-9540-922CD6B62A47}" type="pres">
      <dgm:prSet presAssocID="{C72D0977-4848-4508-8796-D1AC1CFED686}" presName="compNode" presStyleCnt="0"/>
      <dgm:spPr/>
    </dgm:pt>
    <dgm:pt modelId="{20F06A54-EE86-4CFF-9087-76A3E024DEA5}" type="pres">
      <dgm:prSet presAssocID="{C72D0977-4848-4508-8796-D1AC1CFED6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A3C6C764-21AC-4981-BABC-8BE48F075D46}" type="pres">
      <dgm:prSet presAssocID="{C72D0977-4848-4508-8796-D1AC1CFED686}" presName="iconSpace" presStyleCnt="0"/>
      <dgm:spPr/>
    </dgm:pt>
    <dgm:pt modelId="{65859149-724E-4519-8401-ACBACA48ACDC}" type="pres">
      <dgm:prSet presAssocID="{C72D0977-4848-4508-8796-D1AC1CFED686}" presName="parTx" presStyleLbl="revTx" presStyleIdx="0" presStyleCnt="6">
        <dgm:presLayoutVars>
          <dgm:chMax val="0"/>
          <dgm:chPref val="0"/>
        </dgm:presLayoutVars>
      </dgm:prSet>
      <dgm:spPr/>
    </dgm:pt>
    <dgm:pt modelId="{CB9FAEFD-1882-4D61-8F47-8A1352B0B318}" type="pres">
      <dgm:prSet presAssocID="{C72D0977-4848-4508-8796-D1AC1CFED686}" presName="txSpace" presStyleCnt="0"/>
      <dgm:spPr/>
    </dgm:pt>
    <dgm:pt modelId="{5A67FE52-F060-466F-BA4A-0902AFF09F0B}" type="pres">
      <dgm:prSet presAssocID="{C72D0977-4848-4508-8796-D1AC1CFED686}" presName="desTx" presStyleLbl="revTx" presStyleIdx="1" presStyleCnt="6">
        <dgm:presLayoutVars/>
      </dgm:prSet>
      <dgm:spPr/>
    </dgm:pt>
    <dgm:pt modelId="{FB63EEDB-4835-4A88-845C-01B026FEF45C}" type="pres">
      <dgm:prSet presAssocID="{22F6F467-7F11-45CA-8E03-42D58C0DE1E8}" presName="sibTrans" presStyleCnt="0"/>
      <dgm:spPr/>
    </dgm:pt>
    <dgm:pt modelId="{F6CB7F96-447A-4278-803B-DEAAD9977A3F}" type="pres">
      <dgm:prSet presAssocID="{6C75C34C-98DF-426F-B416-6063D2B1C4DC}" presName="compNode" presStyleCnt="0"/>
      <dgm:spPr/>
    </dgm:pt>
    <dgm:pt modelId="{96F00D2E-903D-44A5-9B61-F56C50D46384}" type="pres">
      <dgm:prSet presAssocID="{6C75C34C-98DF-426F-B416-6063D2B1C4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77F5F727-A97B-41FD-84F0-2F034C98A496}" type="pres">
      <dgm:prSet presAssocID="{6C75C34C-98DF-426F-B416-6063D2B1C4DC}" presName="iconSpace" presStyleCnt="0"/>
      <dgm:spPr/>
    </dgm:pt>
    <dgm:pt modelId="{8D1AFAB5-316B-4728-B6EE-58FEDA374C33}" type="pres">
      <dgm:prSet presAssocID="{6C75C34C-98DF-426F-B416-6063D2B1C4DC}" presName="parTx" presStyleLbl="revTx" presStyleIdx="2" presStyleCnt="6">
        <dgm:presLayoutVars>
          <dgm:chMax val="0"/>
          <dgm:chPref val="0"/>
        </dgm:presLayoutVars>
      </dgm:prSet>
      <dgm:spPr/>
    </dgm:pt>
    <dgm:pt modelId="{620ED6F5-520C-4C31-A617-2D67F8885E6B}" type="pres">
      <dgm:prSet presAssocID="{6C75C34C-98DF-426F-B416-6063D2B1C4DC}" presName="txSpace" presStyleCnt="0"/>
      <dgm:spPr/>
    </dgm:pt>
    <dgm:pt modelId="{EC6FEE5B-B89A-4039-8413-D9C2F0B4C350}" type="pres">
      <dgm:prSet presAssocID="{6C75C34C-98DF-426F-B416-6063D2B1C4DC}" presName="desTx" presStyleLbl="revTx" presStyleIdx="3" presStyleCnt="6">
        <dgm:presLayoutVars/>
      </dgm:prSet>
      <dgm:spPr/>
    </dgm:pt>
    <dgm:pt modelId="{89788550-F324-4E8D-9221-18DFA24E92C0}" type="pres">
      <dgm:prSet presAssocID="{16B5273A-9477-46B0-AFCF-0524F9DF1B02}" presName="sibTrans" presStyleCnt="0"/>
      <dgm:spPr/>
    </dgm:pt>
    <dgm:pt modelId="{F90C39B2-B0E1-4C41-9AB1-E366BDF4D8F9}" type="pres">
      <dgm:prSet presAssocID="{45E21588-3007-4490-8DC2-CCD982D83985}" presName="compNode" presStyleCnt="0"/>
      <dgm:spPr/>
    </dgm:pt>
    <dgm:pt modelId="{E9B9BC19-8EFA-41F8-9AB6-F5C3934C13AA}" type="pres">
      <dgm:prSet presAssocID="{45E21588-3007-4490-8DC2-CCD982D839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E7E3F058-0979-4687-B3EB-ABCA135BFB9C}" type="pres">
      <dgm:prSet presAssocID="{45E21588-3007-4490-8DC2-CCD982D83985}" presName="iconSpace" presStyleCnt="0"/>
      <dgm:spPr/>
    </dgm:pt>
    <dgm:pt modelId="{6CBB1042-8C35-499F-84E8-FC357CE0A254}" type="pres">
      <dgm:prSet presAssocID="{45E21588-3007-4490-8DC2-CCD982D83985}" presName="parTx" presStyleLbl="revTx" presStyleIdx="4" presStyleCnt="6">
        <dgm:presLayoutVars>
          <dgm:chMax val="0"/>
          <dgm:chPref val="0"/>
        </dgm:presLayoutVars>
      </dgm:prSet>
      <dgm:spPr/>
    </dgm:pt>
    <dgm:pt modelId="{3E4F566B-1202-4FA8-9CB3-F36B118100D5}" type="pres">
      <dgm:prSet presAssocID="{45E21588-3007-4490-8DC2-CCD982D83985}" presName="txSpace" presStyleCnt="0"/>
      <dgm:spPr/>
    </dgm:pt>
    <dgm:pt modelId="{8AC8F5D5-8C66-49FC-A163-AD064333EB4A}" type="pres">
      <dgm:prSet presAssocID="{45E21588-3007-4490-8DC2-CCD982D83985}" presName="desTx" presStyleLbl="revTx" presStyleIdx="5" presStyleCnt="6">
        <dgm:presLayoutVars/>
      </dgm:prSet>
      <dgm:spPr/>
    </dgm:pt>
  </dgm:ptLst>
  <dgm:cxnLst>
    <dgm:cxn modelId="{65063705-B0C7-472C-A1DC-474C7D8738E6}" type="presOf" srcId="{5A92198C-7A81-4020-BDFE-E2CBDFD5200A}" destId="{8AC8F5D5-8C66-49FC-A163-AD064333EB4A}" srcOrd="0" destOrd="1" presId="urn:microsoft.com/office/officeart/2018/2/layout/IconLabelDescriptionList"/>
    <dgm:cxn modelId="{42CF3D09-6CA2-48C2-84CE-D1795D1E3464}" type="presOf" srcId="{8F88C481-F2E1-41CD-9358-5D342999BDA5}" destId="{740BA227-F776-46E8-BE26-4C7D2196BC24}" srcOrd="0" destOrd="0" presId="urn:microsoft.com/office/officeart/2018/2/layout/IconLabelDescriptionList"/>
    <dgm:cxn modelId="{85748E15-9F19-4A07-808B-5ED00707299D}" type="presOf" srcId="{C29A4634-22EA-40B7-B338-1B42A84E67A8}" destId="{EC6FEE5B-B89A-4039-8413-D9C2F0B4C350}" srcOrd="0" destOrd="1" presId="urn:microsoft.com/office/officeart/2018/2/layout/IconLabelDescriptionList"/>
    <dgm:cxn modelId="{7DDDE921-68A9-47C0-B9C5-4015AC9E2F7B}" srcId="{8F88C481-F2E1-41CD-9358-5D342999BDA5}" destId="{45E21588-3007-4490-8DC2-CCD982D83985}" srcOrd="2" destOrd="0" parTransId="{FEC35CF6-A926-4885-AA1F-1518E98AFC30}" sibTransId="{4DA2FA72-C561-47A2-B709-52CD69B9D902}"/>
    <dgm:cxn modelId="{F3BDA12A-974D-4D9D-B354-B8CEC565AD09}" srcId="{45E21588-3007-4490-8DC2-CCD982D83985}" destId="{5A92198C-7A81-4020-BDFE-E2CBDFD5200A}" srcOrd="1" destOrd="0" parTransId="{70D6B420-E387-450F-B9A6-9ED78B7F91B6}" sibTransId="{F5B6AEB7-0B3C-4C81-8194-40CBABD52F0C}"/>
    <dgm:cxn modelId="{F0CEFA31-DA01-418F-9F27-5B11DC3A2815}" srcId="{6C75C34C-98DF-426F-B416-6063D2B1C4DC}" destId="{C29A4634-22EA-40B7-B338-1B42A84E67A8}" srcOrd="1" destOrd="0" parTransId="{6291D40C-CBD7-4355-862A-D8BA87303912}" sibTransId="{2AFA2F3E-54C1-4E0B-B956-18298B50AD80}"/>
    <dgm:cxn modelId="{0E9CA342-1950-44CE-AA8E-B88AACF088F7}" srcId="{8F88C481-F2E1-41CD-9358-5D342999BDA5}" destId="{6C75C34C-98DF-426F-B416-6063D2B1C4DC}" srcOrd="1" destOrd="0" parTransId="{77C703E3-D4C3-4C99-9B58-F23B685330E1}" sibTransId="{16B5273A-9477-46B0-AFCF-0524F9DF1B02}"/>
    <dgm:cxn modelId="{DD8B1946-738C-4342-9254-82DE38A5E503}" type="presOf" srcId="{C72D0977-4848-4508-8796-D1AC1CFED686}" destId="{65859149-724E-4519-8401-ACBACA48ACDC}" srcOrd="0" destOrd="0" presId="urn:microsoft.com/office/officeart/2018/2/layout/IconLabelDescriptionList"/>
    <dgm:cxn modelId="{72EAB069-C490-49A2-96A1-EB12D01A1AA9}" srcId="{C72D0977-4848-4508-8796-D1AC1CFED686}" destId="{32FD0B53-5D2E-4CF4-9EFF-4839125D1A71}" srcOrd="0" destOrd="0" parTransId="{179DC3F7-335B-42BD-802E-92A2A576C43A}" sibTransId="{03F4BFD4-5AC0-480A-ABB4-647AC3C62D9A}"/>
    <dgm:cxn modelId="{CA760074-7B78-4DA1-AFDC-91E66922E01C}" srcId="{45E21588-3007-4490-8DC2-CCD982D83985}" destId="{F05B4B9A-BC02-4913-94A8-B1D7366F0789}" srcOrd="0" destOrd="0" parTransId="{60DB958E-EA60-4CD9-B9A7-28F7A970ECBF}" sibTransId="{9C6AD65E-B57B-4EAD-AEF7-92544B9CDAC3}"/>
    <dgm:cxn modelId="{AD423888-1B9C-4AE0-AA02-EC1BA17E6489}" type="presOf" srcId="{408DF8F9-542C-4424-A5DC-20D384451496}" destId="{EC6FEE5B-B89A-4039-8413-D9C2F0B4C350}" srcOrd="0" destOrd="0" presId="urn:microsoft.com/office/officeart/2018/2/layout/IconLabelDescriptionList"/>
    <dgm:cxn modelId="{03E02C8F-3C83-4F8E-92A0-70A52CB82317}" srcId="{6C75C34C-98DF-426F-B416-6063D2B1C4DC}" destId="{408DF8F9-542C-4424-A5DC-20D384451496}" srcOrd="0" destOrd="0" parTransId="{A8DA4298-74A4-43FA-A726-1FB29739BBEB}" sibTransId="{732AB084-102A-4EF6-BCFF-E0D05F01E729}"/>
    <dgm:cxn modelId="{551D4297-7B9C-4BEB-A351-7772BC88BF0B}" srcId="{C72D0977-4848-4508-8796-D1AC1CFED686}" destId="{6BB19769-8F12-4836-8818-C0DA89C2FF93}" srcOrd="1" destOrd="0" parTransId="{B90ADE79-49AA-4AE0-91D3-B997C957B19D}" sibTransId="{B055DACC-6600-4644-9FB0-4D668BB66906}"/>
    <dgm:cxn modelId="{A498FE9E-A2F2-4AA6-8014-160F68FDD882}" type="presOf" srcId="{45E21588-3007-4490-8DC2-CCD982D83985}" destId="{6CBB1042-8C35-499F-84E8-FC357CE0A254}" srcOrd="0" destOrd="0" presId="urn:microsoft.com/office/officeart/2018/2/layout/IconLabelDescriptionList"/>
    <dgm:cxn modelId="{53C1C7AF-D9AE-4593-9213-98C915969271}" type="presOf" srcId="{6C75C34C-98DF-426F-B416-6063D2B1C4DC}" destId="{8D1AFAB5-316B-4728-B6EE-58FEDA374C33}" srcOrd="0" destOrd="0" presId="urn:microsoft.com/office/officeart/2018/2/layout/IconLabelDescriptionList"/>
    <dgm:cxn modelId="{3E0252C0-1A0D-40C6-A504-F99154A20079}" type="presOf" srcId="{32FD0B53-5D2E-4CF4-9EFF-4839125D1A71}" destId="{5A67FE52-F060-466F-BA4A-0902AFF09F0B}" srcOrd="0" destOrd="0" presId="urn:microsoft.com/office/officeart/2018/2/layout/IconLabelDescriptionList"/>
    <dgm:cxn modelId="{EED983DE-64E9-4D5E-B3A6-A122E36D587C}" type="presOf" srcId="{6BB19769-8F12-4836-8818-C0DA89C2FF93}" destId="{5A67FE52-F060-466F-BA4A-0902AFF09F0B}" srcOrd="0" destOrd="1" presId="urn:microsoft.com/office/officeart/2018/2/layout/IconLabelDescriptionList"/>
    <dgm:cxn modelId="{FF386CF5-779E-4C18-9786-F397C1DD1A81}" srcId="{8F88C481-F2E1-41CD-9358-5D342999BDA5}" destId="{C72D0977-4848-4508-8796-D1AC1CFED686}" srcOrd="0" destOrd="0" parTransId="{C546088E-0AF8-4B01-9A9C-EDD414230CC7}" sibTransId="{22F6F467-7F11-45CA-8E03-42D58C0DE1E8}"/>
    <dgm:cxn modelId="{7DD38EF9-D12A-41D3-98EA-573DF727C4EA}" type="presOf" srcId="{F05B4B9A-BC02-4913-94A8-B1D7366F0789}" destId="{8AC8F5D5-8C66-49FC-A163-AD064333EB4A}" srcOrd="0" destOrd="0" presId="urn:microsoft.com/office/officeart/2018/2/layout/IconLabelDescriptionList"/>
    <dgm:cxn modelId="{AF66BDD2-3E77-4BD6-B8AF-A911A1311CF0}" type="presParOf" srcId="{740BA227-F776-46E8-BE26-4C7D2196BC24}" destId="{4FD1A103-974F-4ED5-9540-922CD6B62A47}" srcOrd="0" destOrd="0" presId="urn:microsoft.com/office/officeart/2018/2/layout/IconLabelDescriptionList"/>
    <dgm:cxn modelId="{42DE4B96-EF5B-4933-A19D-0F2F681A58D0}" type="presParOf" srcId="{4FD1A103-974F-4ED5-9540-922CD6B62A47}" destId="{20F06A54-EE86-4CFF-9087-76A3E024DEA5}" srcOrd="0" destOrd="0" presId="urn:microsoft.com/office/officeart/2018/2/layout/IconLabelDescriptionList"/>
    <dgm:cxn modelId="{65EAF301-9DB8-4C72-8BB2-D24F2C8F19B7}" type="presParOf" srcId="{4FD1A103-974F-4ED5-9540-922CD6B62A47}" destId="{A3C6C764-21AC-4981-BABC-8BE48F075D46}" srcOrd="1" destOrd="0" presId="urn:microsoft.com/office/officeart/2018/2/layout/IconLabelDescriptionList"/>
    <dgm:cxn modelId="{315B3CE8-FDBB-47DA-AD58-73BF9E6E1B05}" type="presParOf" srcId="{4FD1A103-974F-4ED5-9540-922CD6B62A47}" destId="{65859149-724E-4519-8401-ACBACA48ACDC}" srcOrd="2" destOrd="0" presId="urn:microsoft.com/office/officeart/2018/2/layout/IconLabelDescriptionList"/>
    <dgm:cxn modelId="{4466637F-54EF-4A16-AA7F-413286A77149}" type="presParOf" srcId="{4FD1A103-974F-4ED5-9540-922CD6B62A47}" destId="{CB9FAEFD-1882-4D61-8F47-8A1352B0B318}" srcOrd="3" destOrd="0" presId="urn:microsoft.com/office/officeart/2018/2/layout/IconLabelDescriptionList"/>
    <dgm:cxn modelId="{B77B524F-AD88-430A-95B0-2162A49F0580}" type="presParOf" srcId="{4FD1A103-974F-4ED5-9540-922CD6B62A47}" destId="{5A67FE52-F060-466F-BA4A-0902AFF09F0B}" srcOrd="4" destOrd="0" presId="urn:microsoft.com/office/officeart/2018/2/layout/IconLabelDescriptionList"/>
    <dgm:cxn modelId="{64B13608-412E-42E7-BF8D-5AE1763F6828}" type="presParOf" srcId="{740BA227-F776-46E8-BE26-4C7D2196BC24}" destId="{FB63EEDB-4835-4A88-845C-01B026FEF45C}" srcOrd="1" destOrd="0" presId="urn:microsoft.com/office/officeart/2018/2/layout/IconLabelDescriptionList"/>
    <dgm:cxn modelId="{B648F4FB-E749-4B33-9A7F-133906C0EB45}" type="presParOf" srcId="{740BA227-F776-46E8-BE26-4C7D2196BC24}" destId="{F6CB7F96-447A-4278-803B-DEAAD9977A3F}" srcOrd="2" destOrd="0" presId="urn:microsoft.com/office/officeart/2018/2/layout/IconLabelDescriptionList"/>
    <dgm:cxn modelId="{A33B87FC-4903-4618-B0CA-6FF41D6F166F}" type="presParOf" srcId="{F6CB7F96-447A-4278-803B-DEAAD9977A3F}" destId="{96F00D2E-903D-44A5-9B61-F56C50D46384}" srcOrd="0" destOrd="0" presId="urn:microsoft.com/office/officeart/2018/2/layout/IconLabelDescriptionList"/>
    <dgm:cxn modelId="{15A02C93-2A93-4B7B-AF17-37C36E95081C}" type="presParOf" srcId="{F6CB7F96-447A-4278-803B-DEAAD9977A3F}" destId="{77F5F727-A97B-41FD-84F0-2F034C98A496}" srcOrd="1" destOrd="0" presId="urn:microsoft.com/office/officeart/2018/2/layout/IconLabelDescriptionList"/>
    <dgm:cxn modelId="{7D7284DB-F16A-4399-BA24-C560064985B4}" type="presParOf" srcId="{F6CB7F96-447A-4278-803B-DEAAD9977A3F}" destId="{8D1AFAB5-316B-4728-B6EE-58FEDA374C33}" srcOrd="2" destOrd="0" presId="urn:microsoft.com/office/officeart/2018/2/layout/IconLabelDescriptionList"/>
    <dgm:cxn modelId="{D81914AE-E194-49D0-AF0D-A7CF2FA8F0E6}" type="presParOf" srcId="{F6CB7F96-447A-4278-803B-DEAAD9977A3F}" destId="{620ED6F5-520C-4C31-A617-2D67F8885E6B}" srcOrd="3" destOrd="0" presId="urn:microsoft.com/office/officeart/2018/2/layout/IconLabelDescriptionList"/>
    <dgm:cxn modelId="{D8428D44-3FB7-45FA-8C0E-F818F795045D}" type="presParOf" srcId="{F6CB7F96-447A-4278-803B-DEAAD9977A3F}" destId="{EC6FEE5B-B89A-4039-8413-D9C2F0B4C350}" srcOrd="4" destOrd="0" presId="urn:microsoft.com/office/officeart/2018/2/layout/IconLabelDescriptionList"/>
    <dgm:cxn modelId="{CA6454C0-E486-4C5E-A5CC-61773E0D3AB3}" type="presParOf" srcId="{740BA227-F776-46E8-BE26-4C7D2196BC24}" destId="{89788550-F324-4E8D-9221-18DFA24E92C0}" srcOrd="3" destOrd="0" presId="urn:microsoft.com/office/officeart/2018/2/layout/IconLabelDescriptionList"/>
    <dgm:cxn modelId="{BE71EDF3-8A61-453D-B19E-92CCB98E827F}" type="presParOf" srcId="{740BA227-F776-46E8-BE26-4C7D2196BC24}" destId="{F90C39B2-B0E1-4C41-9AB1-E366BDF4D8F9}" srcOrd="4" destOrd="0" presId="urn:microsoft.com/office/officeart/2018/2/layout/IconLabelDescriptionList"/>
    <dgm:cxn modelId="{06558EC6-553B-4326-8FD2-42F92B543CCE}" type="presParOf" srcId="{F90C39B2-B0E1-4C41-9AB1-E366BDF4D8F9}" destId="{E9B9BC19-8EFA-41F8-9AB6-F5C3934C13AA}" srcOrd="0" destOrd="0" presId="urn:microsoft.com/office/officeart/2018/2/layout/IconLabelDescriptionList"/>
    <dgm:cxn modelId="{22A28D07-F5E3-451D-AFC3-E5A12221A8C2}" type="presParOf" srcId="{F90C39B2-B0E1-4C41-9AB1-E366BDF4D8F9}" destId="{E7E3F058-0979-4687-B3EB-ABCA135BFB9C}" srcOrd="1" destOrd="0" presId="urn:microsoft.com/office/officeart/2018/2/layout/IconLabelDescriptionList"/>
    <dgm:cxn modelId="{99530722-CB67-49A7-B4DE-F5DC5D751E03}" type="presParOf" srcId="{F90C39B2-B0E1-4C41-9AB1-E366BDF4D8F9}" destId="{6CBB1042-8C35-499F-84E8-FC357CE0A254}" srcOrd="2" destOrd="0" presId="urn:microsoft.com/office/officeart/2018/2/layout/IconLabelDescriptionList"/>
    <dgm:cxn modelId="{CFF8F32B-C119-469C-A7DA-696657B8E2AC}" type="presParOf" srcId="{F90C39B2-B0E1-4C41-9AB1-E366BDF4D8F9}" destId="{3E4F566B-1202-4FA8-9CB3-F36B118100D5}" srcOrd="3" destOrd="0" presId="urn:microsoft.com/office/officeart/2018/2/layout/IconLabelDescriptionList"/>
    <dgm:cxn modelId="{545E3037-88AE-4E87-A37E-BA391ABAAD35}" type="presParOf" srcId="{F90C39B2-B0E1-4C41-9AB1-E366BDF4D8F9}" destId="{8AC8F5D5-8C66-49FC-A163-AD064333EB4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25BE6-96A8-49ED-9B6A-678F8458C446}">
      <dsp:nvSpPr>
        <dsp:cNvPr id="0" name=""/>
        <dsp:cNvSpPr/>
      </dsp:nvSpPr>
      <dsp:spPr>
        <a:xfrm>
          <a:off x="0" y="12990"/>
          <a:ext cx="6628804" cy="748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Why skip light rare earths?</a:t>
          </a:r>
        </a:p>
      </dsp:txBody>
      <dsp:txXfrm>
        <a:off x="36553" y="49543"/>
        <a:ext cx="6555698" cy="675694"/>
      </dsp:txXfrm>
    </dsp:sp>
    <dsp:sp modelId="{8933F5E0-5315-49A5-B6FD-2E78A91F04BA}">
      <dsp:nvSpPr>
        <dsp:cNvPr id="0" name=""/>
        <dsp:cNvSpPr/>
      </dsp:nvSpPr>
      <dsp:spPr>
        <a:xfrm>
          <a:off x="0" y="853950"/>
          <a:ext cx="6628804" cy="748800"/>
        </a:xfrm>
        <a:prstGeom prst="roundRect">
          <a:avLst/>
        </a:prstGeom>
        <a:gradFill rotWithShape="0">
          <a:gsLst>
            <a:gs pos="0">
              <a:schemeClr val="accent2">
                <a:hueOff val="-291073"/>
                <a:satOff val="-16786"/>
                <a:lumOff val="1726"/>
                <a:alphaOff val="0"/>
                <a:tint val="96000"/>
                <a:lumMod val="100000"/>
              </a:schemeClr>
            </a:gs>
            <a:gs pos="78000">
              <a:schemeClr val="accent2">
                <a:hueOff val="-291073"/>
                <a:satOff val="-16786"/>
                <a:lumOff val="1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Demand Overview</a:t>
          </a:r>
        </a:p>
      </dsp:txBody>
      <dsp:txXfrm>
        <a:off x="36553" y="890503"/>
        <a:ext cx="6555698" cy="675694"/>
      </dsp:txXfrm>
    </dsp:sp>
    <dsp:sp modelId="{FC845A30-EC44-40CD-B480-2BFEEF44AE36}">
      <dsp:nvSpPr>
        <dsp:cNvPr id="0" name=""/>
        <dsp:cNvSpPr/>
      </dsp:nvSpPr>
      <dsp:spPr>
        <a:xfrm>
          <a:off x="0" y="1694910"/>
          <a:ext cx="6628804" cy="748800"/>
        </a:xfrm>
        <a:prstGeom prst="roundRect">
          <a:avLst/>
        </a:prstGeom>
        <a:gradFill rotWithShape="0">
          <a:gsLst>
            <a:gs pos="0">
              <a:schemeClr val="accent2">
                <a:hueOff val="-582145"/>
                <a:satOff val="-33571"/>
                <a:lumOff val="3451"/>
                <a:alphaOff val="0"/>
                <a:tint val="96000"/>
                <a:lumMod val="100000"/>
              </a:schemeClr>
            </a:gs>
            <a:gs pos="78000">
              <a:schemeClr val="accent2">
                <a:hueOff val="-582145"/>
                <a:satOff val="-33571"/>
                <a:lumOff val="3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Supply Overview</a:t>
          </a:r>
        </a:p>
      </dsp:txBody>
      <dsp:txXfrm>
        <a:off x="36553" y="1731463"/>
        <a:ext cx="6555698" cy="675694"/>
      </dsp:txXfrm>
    </dsp:sp>
    <dsp:sp modelId="{E613345F-AB05-430D-BAE3-B2D334ABB584}">
      <dsp:nvSpPr>
        <dsp:cNvPr id="0" name=""/>
        <dsp:cNvSpPr/>
      </dsp:nvSpPr>
      <dsp:spPr>
        <a:xfrm>
          <a:off x="0" y="2535870"/>
          <a:ext cx="6628804" cy="748800"/>
        </a:xfrm>
        <a:prstGeom prst="roundRect">
          <a:avLst/>
        </a:prstGeom>
        <a:gradFill rotWithShape="0">
          <a:gsLst>
            <a:gs pos="0">
              <a:schemeClr val="accent2">
                <a:hueOff val="-873218"/>
                <a:satOff val="-50357"/>
                <a:lumOff val="5177"/>
                <a:alphaOff val="0"/>
                <a:tint val="96000"/>
                <a:lumMod val="100000"/>
              </a:schemeClr>
            </a:gs>
            <a:gs pos="78000">
              <a:schemeClr val="accent2">
                <a:hueOff val="-873218"/>
                <a:satOff val="-50357"/>
                <a:lumOff val="5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Government Initiatives</a:t>
          </a:r>
        </a:p>
      </dsp:txBody>
      <dsp:txXfrm>
        <a:off x="36553" y="2572423"/>
        <a:ext cx="6555698" cy="675694"/>
      </dsp:txXfrm>
    </dsp:sp>
    <dsp:sp modelId="{76AD450E-3DAA-4400-8C9D-802BBFD43BCB}">
      <dsp:nvSpPr>
        <dsp:cNvPr id="0" name=""/>
        <dsp:cNvSpPr/>
      </dsp:nvSpPr>
      <dsp:spPr>
        <a:xfrm>
          <a:off x="0" y="3376830"/>
          <a:ext cx="6628804" cy="748800"/>
        </a:xfrm>
        <a:prstGeom prst="roundRect">
          <a:avLst/>
        </a:prstGeom>
        <a:gradFill rotWithShape="0">
          <a:gsLst>
            <a:gs pos="0">
              <a:schemeClr val="accent2">
                <a:hueOff val="-1164290"/>
                <a:satOff val="-67142"/>
                <a:lumOff val="6902"/>
                <a:alphaOff val="0"/>
                <a:tint val="96000"/>
                <a:lumMod val="100000"/>
              </a:schemeClr>
            </a:gs>
            <a:gs pos="78000">
              <a:schemeClr val="accent2">
                <a:hueOff val="-1164290"/>
                <a:satOff val="-67142"/>
                <a:lumOff val="690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Conclusions</a:t>
          </a:r>
        </a:p>
      </dsp:txBody>
      <dsp:txXfrm>
        <a:off x="36553" y="3413383"/>
        <a:ext cx="6555698" cy="675694"/>
      </dsp:txXfrm>
    </dsp:sp>
    <dsp:sp modelId="{276CEF96-D20E-4FC5-8065-E678FFE36587}">
      <dsp:nvSpPr>
        <dsp:cNvPr id="0" name=""/>
        <dsp:cNvSpPr/>
      </dsp:nvSpPr>
      <dsp:spPr>
        <a:xfrm>
          <a:off x="0" y="4217790"/>
          <a:ext cx="6628804" cy="748800"/>
        </a:xfrm>
        <a:prstGeom prst="roundRect">
          <a:avLst/>
        </a:prstGeom>
        <a:gradFill rotWithShape="0">
          <a:gsLst>
            <a:gs pos="0">
              <a:schemeClr val="accent2">
                <a:hueOff val="-1455363"/>
                <a:satOff val="-83928"/>
                <a:lumOff val="8628"/>
                <a:alphaOff val="0"/>
                <a:tint val="96000"/>
                <a:lumMod val="100000"/>
              </a:schemeClr>
            </a:gs>
            <a:gs pos="78000">
              <a:schemeClr val="accent2">
                <a:hueOff val="-1455363"/>
                <a:satOff val="-83928"/>
                <a:lumOff val="862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GE Chaplin Introduction</a:t>
          </a:r>
        </a:p>
      </dsp:txBody>
      <dsp:txXfrm>
        <a:off x="36553" y="4254343"/>
        <a:ext cx="6555698" cy="67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EE7A4-B80A-4ABC-B822-1126028BF85E}">
      <dsp:nvSpPr>
        <dsp:cNvPr id="0" name=""/>
        <dsp:cNvSpPr/>
      </dsp:nvSpPr>
      <dsp:spPr>
        <a:xfrm>
          <a:off x="0" y="4680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Primary Ore/Concentrate</a:t>
          </a:r>
        </a:p>
      </dsp:txBody>
      <dsp:txXfrm>
        <a:off x="27415" y="74219"/>
        <a:ext cx="6024236" cy="506769"/>
      </dsp:txXfrm>
    </dsp:sp>
    <dsp:sp modelId="{0FA2DFE2-D436-4B8D-B5D1-3A52B39F14E4}">
      <dsp:nvSpPr>
        <dsp:cNvPr id="0" name=""/>
        <dsp:cNvSpPr/>
      </dsp:nvSpPr>
      <dsp:spPr>
        <a:xfrm>
          <a:off x="0" y="67752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Recycling</a:t>
          </a:r>
        </a:p>
      </dsp:txBody>
      <dsp:txXfrm>
        <a:off x="27415" y="704939"/>
        <a:ext cx="6024236" cy="506769"/>
      </dsp:txXfrm>
    </dsp:sp>
    <dsp:sp modelId="{0FD3BAF3-6B77-4F78-ABD9-158AE6FEC1C6}">
      <dsp:nvSpPr>
        <dsp:cNvPr id="0" name=""/>
        <dsp:cNvSpPr/>
      </dsp:nvSpPr>
      <dsp:spPr>
        <a:xfrm>
          <a:off x="0" y="130824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Separation/Pure REOs</a:t>
          </a:r>
        </a:p>
      </dsp:txBody>
      <dsp:txXfrm>
        <a:off x="27415" y="1335659"/>
        <a:ext cx="6024236" cy="506769"/>
      </dsp:txXfrm>
    </dsp:sp>
    <dsp:sp modelId="{BA30DF83-59D5-4A17-A814-F70DC47BF68C}">
      <dsp:nvSpPr>
        <dsp:cNvPr id="0" name=""/>
        <dsp:cNvSpPr/>
      </dsp:nvSpPr>
      <dsp:spPr>
        <a:xfrm>
          <a:off x="0" y="193896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Metallization</a:t>
          </a:r>
        </a:p>
      </dsp:txBody>
      <dsp:txXfrm>
        <a:off x="27415" y="1966379"/>
        <a:ext cx="6024236" cy="506769"/>
      </dsp:txXfrm>
    </dsp:sp>
    <dsp:sp modelId="{BEA89AAB-A743-4E39-B5E9-B76B8A13D77E}">
      <dsp:nvSpPr>
        <dsp:cNvPr id="0" name=""/>
        <dsp:cNvSpPr/>
      </dsp:nvSpPr>
      <dsp:spPr>
        <a:xfrm>
          <a:off x="0" y="2569684"/>
          <a:ext cx="6079066" cy="5615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Permanent Magnet</a:t>
          </a:r>
        </a:p>
      </dsp:txBody>
      <dsp:txXfrm>
        <a:off x="27415" y="2597099"/>
        <a:ext cx="6024236" cy="506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06A54-EE86-4CFF-9087-76A3E024DEA5}">
      <dsp:nvSpPr>
        <dsp:cNvPr id="0" name=""/>
        <dsp:cNvSpPr/>
      </dsp:nvSpPr>
      <dsp:spPr>
        <a:xfrm>
          <a:off x="3910" y="630056"/>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859149-724E-4519-8401-ACBACA48ACDC}">
      <dsp:nvSpPr>
        <dsp:cNvPr id="0" name=""/>
        <dsp:cNvSpPr/>
      </dsp:nvSpPr>
      <dsp:spPr>
        <a:xfrm>
          <a:off x="3910" y="1755953"/>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t>Demand</a:t>
          </a:r>
        </a:p>
      </dsp:txBody>
      <dsp:txXfrm>
        <a:off x="3910" y="1755953"/>
        <a:ext cx="2868750" cy="430312"/>
      </dsp:txXfrm>
    </dsp:sp>
    <dsp:sp modelId="{5A67FE52-F060-466F-BA4A-0902AFF09F0B}">
      <dsp:nvSpPr>
        <dsp:cNvPr id="0" name=""/>
        <dsp:cNvSpPr/>
      </dsp:nvSpPr>
      <dsp:spPr>
        <a:xfrm>
          <a:off x="3910" y="2242933"/>
          <a:ext cx="2868750" cy="122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Driven by Lu, Gd, Y, and Tb.</a:t>
          </a:r>
        </a:p>
        <a:p>
          <a:pPr marL="0" lvl="0" indent="0" algn="l" defTabSz="755650">
            <a:lnSpc>
              <a:spcPct val="90000"/>
            </a:lnSpc>
            <a:spcBef>
              <a:spcPct val="0"/>
            </a:spcBef>
            <a:spcAft>
              <a:spcPct val="35000"/>
            </a:spcAft>
            <a:buNone/>
          </a:pPr>
          <a:r>
            <a:rPr lang="en-US" sz="1700" kern="1200"/>
            <a:t>Tb + Dy demand to increase significantly with PM production ramp up.</a:t>
          </a:r>
        </a:p>
      </dsp:txBody>
      <dsp:txXfrm>
        <a:off x="3910" y="2242933"/>
        <a:ext cx="2868750" cy="1220492"/>
      </dsp:txXfrm>
    </dsp:sp>
    <dsp:sp modelId="{96F00D2E-903D-44A5-9B61-F56C50D46384}">
      <dsp:nvSpPr>
        <dsp:cNvPr id="0" name=""/>
        <dsp:cNvSpPr/>
      </dsp:nvSpPr>
      <dsp:spPr>
        <a:xfrm>
          <a:off x="3374691" y="630056"/>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1AFAB5-316B-4728-B6EE-58FEDA374C33}">
      <dsp:nvSpPr>
        <dsp:cNvPr id="0" name=""/>
        <dsp:cNvSpPr/>
      </dsp:nvSpPr>
      <dsp:spPr>
        <a:xfrm>
          <a:off x="3374691" y="1755953"/>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t>Supply</a:t>
          </a:r>
        </a:p>
      </dsp:txBody>
      <dsp:txXfrm>
        <a:off x="3374691" y="1755953"/>
        <a:ext cx="2868750" cy="430312"/>
      </dsp:txXfrm>
    </dsp:sp>
    <dsp:sp modelId="{EC6FEE5B-B89A-4039-8413-D9C2F0B4C350}">
      <dsp:nvSpPr>
        <dsp:cNvPr id="0" name=""/>
        <dsp:cNvSpPr/>
      </dsp:nvSpPr>
      <dsp:spPr>
        <a:xfrm>
          <a:off x="3374691" y="2242933"/>
          <a:ext cx="2868750" cy="122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Advancing but still far from self-sufficiency.</a:t>
          </a:r>
        </a:p>
        <a:p>
          <a:pPr marL="0" lvl="0" indent="0" algn="l" defTabSz="755650">
            <a:lnSpc>
              <a:spcPct val="90000"/>
            </a:lnSpc>
            <a:spcBef>
              <a:spcPct val="0"/>
            </a:spcBef>
            <a:spcAft>
              <a:spcPct val="35000"/>
            </a:spcAft>
            <a:buFont typeface="Arial" panose="020B0604020202020204" pitchFamily="34" charset="0"/>
            <a:buNone/>
          </a:pPr>
          <a:r>
            <a:rPr lang="en-US" sz="1700" kern="1200" dirty="0"/>
            <a:t>Major bottlenecks are upstream (feedstock, separation).</a:t>
          </a:r>
        </a:p>
      </dsp:txBody>
      <dsp:txXfrm>
        <a:off x="3374691" y="2242933"/>
        <a:ext cx="2868750" cy="1220492"/>
      </dsp:txXfrm>
    </dsp:sp>
    <dsp:sp modelId="{E9B9BC19-8EFA-41F8-9AB6-F5C3934C13AA}">
      <dsp:nvSpPr>
        <dsp:cNvPr id="0" name=""/>
        <dsp:cNvSpPr/>
      </dsp:nvSpPr>
      <dsp:spPr>
        <a:xfrm>
          <a:off x="6745472" y="630056"/>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BB1042-8C35-499F-84E8-FC357CE0A254}">
      <dsp:nvSpPr>
        <dsp:cNvPr id="0" name=""/>
        <dsp:cNvSpPr/>
      </dsp:nvSpPr>
      <dsp:spPr>
        <a:xfrm>
          <a:off x="6745472" y="1755953"/>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t>Public Initiatives</a:t>
          </a:r>
        </a:p>
      </dsp:txBody>
      <dsp:txXfrm>
        <a:off x="6745472" y="1755953"/>
        <a:ext cx="2868750" cy="430312"/>
      </dsp:txXfrm>
    </dsp:sp>
    <dsp:sp modelId="{8AC8F5D5-8C66-49FC-A163-AD064333EB4A}">
      <dsp:nvSpPr>
        <dsp:cNvPr id="0" name=""/>
        <dsp:cNvSpPr/>
      </dsp:nvSpPr>
      <dsp:spPr>
        <a:xfrm>
          <a:off x="6745472" y="2242933"/>
          <a:ext cx="2868750" cy="122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Shift away from direct spending towards support through policy.</a:t>
          </a:r>
        </a:p>
        <a:p>
          <a:pPr marL="0" lvl="0" indent="0" algn="l" defTabSz="755650">
            <a:lnSpc>
              <a:spcPct val="90000"/>
            </a:lnSpc>
            <a:spcBef>
              <a:spcPct val="0"/>
            </a:spcBef>
            <a:spcAft>
              <a:spcPct val="35000"/>
            </a:spcAft>
            <a:buNone/>
          </a:pPr>
          <a:r>
            <a:rPr lang="en-US" sz="1700" kern="1200" dirty="0"/>
            <a:t>Protecting an industry that does not exist.</a:t>
          </a:r>
        </a:p>
      </dsp:txBody>
      <dsp:txXfrm>
        <a:off x="6745472" y="2242933"/>
        <a:ext cx="2868750" cy="12204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00869D3-DA1A-4060-B665-2048C8204567}" type="datetimeFigureOut">
              <a:rPr lang="en-US" smtClean="0"/>
              <a:t>5/6/2025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FF447AD-D1B7-44EF-87EA-10EAE2E79FDC}" type="slidenum">
              <a:rPr lang="en-US" smtClean="0"/>
              <a:t>‹#›</a:t>
            </a:fld>
            <a:endParaRPr lang="en-US"/>
          </a:p>
        </p:txBody>
      </p:sp>
    </p:spTree>
    <p:extLst>
      <p:ext uri="{BB962C8B-B14F-4D97-AF65-F5344CB8AC3E}">
        <p14:creationId xmlns:p14="http://schemas.microsoft.com/office/powerpoint/2010/main" val="226506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447AD-D1B7-44EF-87EA-10EAE2E79FDC}" type="slidenum">
              <a:rPr lang="en-US" smtClean="0"/>
              <a:t>10</a:t>
            </a:fld>
            <a:endParaRPr lang="en-US"/>
          </a:p>
        </p:txBody>
      </p:sp>
    </p:spTree>
    <p:extLst>
      <p:ext uri="{BB962C8B-B14F-4D97-AF65-F5344CB8AC3E}">
        <p14:creationId xmlns:p14="http://schemas.microsoft.com/office/powerpoint/2010/main" val="367688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MP SEG. </a:t>
            </a:r>
          </a:p>
        </p:txBody>
      </p:sp>
      <p:sp>
        <p:nvSpPr>
          <p:cNvPr id="4" name="Slide Number Placeholder 3"/>
          <p:cNvSpPr>
            <a:spLocks noGrp="1"/>
          </p:cNvSpPr>
          <p:nvPr>
            <p:ph type="sldNum" sz="quarter" idx="5"/>
          </p:nvPr>
        </p:nvSpPr>
        <p:spPr/>
        <p:txBody>
          <a:bodyPr/>
          <a:lstStyle/>
          <a:p>
            <a:fld id="{5FF447AD-D1B7-44EF-87EA-10EAE2E79FDC}" type="slidenum">
              <a:rPr lang="en-US" smtClean="0"/>
              <a:t>14</a:t>
            </a:fld>
            <a:endParaRPr lang="en-US"/>
          </a:p>
        </p:txBody>
      </p:sp>
    </p:spTree>
    <p:extLst>
      <p:ext uri="{BB962C8B-B14F-4D97-AF65-F5344CB8AC3E}">
        <p14:creationId xmlns:p14="http://schemas.microsoft.com/office/powerpoint/2010/main" val="103217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Production Update</a:t>
            </a:r>
          </a:p>
          <a:p>
            <a:r>
              <a:rPr lang="en-US" dirty="0"/>
              <a:t>Rare Earth Salts Production Update</a:t>
            </a:r>
          </a:p>
          <a:p>
            <a:endParaRPr lang="en-US" dirty="0"/>
          </a:p>
        </p:txBody>
      </p:sp>
      <p:sp>
        <p:nvSpPr>
          <p:cNvPr id="4" name="Slide Number Placeholder 3"/>
          <p:cNvSpPr>
            <a:spLocks noGrp="1"/>
          </p:cNvSpPr>
          <p:nvPr>
            <p:ph type="sldNum" sz="quarter" idx="5"/>
          </p:nvPr>
        </p:nvSpPr>
        <p:spPr/>
        <p:txBody>
          <a:bodyPr/>
          <a:lstStyle/>
          <a:p>
            <a:fld id="{5FF447AD-D1B7-44EF-87EA-10EAE2E79FDC}" type="slidenum">
              <a:rPr lang="en-US" smtClean="0"/>
              <a:t>16</a:t>
            </a:fld>
            <a:endParaRPr lang="en-US"/>
          </a:p>
        </p:txBody>
      </p:sp>
    </p:spTree>
    <p:extLst>
      <p:ext uri="{BB962C8B-B14F-4D97-AF65-F5344CB8AC3E}">
        <p14:creationId xmlns:p14="http://schemas.microsoft.com/office/powerpoint/2010/main" val="62681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USA Rare Earths, MP Materials production in Canada, Magnesium Guys</a:t>
            </a:r>
          </a:p>
        </p:txBody>
      </p:sp>
      <p:sp>
        <p:nvSpPr>
          <p:cNvPr id="4" name="Slide Number Placeholder 3"/>
          <p:cNvSpPr>
            <a:spLocks noGrp="1"/>
          </p:cNvSpPr>
          <p:nvPr>
            <p:ph type="sldNum" sz="quarter" idx="5"/>
          </p:nvPr>
        </p:nvSpPr>
        <p:spPr/>
        <p:txBody>
          <a:bodyPr/>
          <a:lstStyle/>
          <a:p>
            <a:fld id="{5FF447AD-D1B7-44EF-87EA-10EAE2E79FDC}" type="slidenum">
              <a:rPr lang="en-US" smtClean="0"/>
              <a:t>17</a:t>
            </a:fld>
            <a:endParaRPr lang="en-US"/>
          </a:p>
        </p:txBody>
      </p:sp>
    </p:spTree>
    <p:extLst>
      <p:ext uri="{BB962C8B-B14F-4D97-AF65-F5344CB8AC3E}">
        <p14:creationId xmlns:p14="http://schemas.microsoft.com/office/powerpoint/2010/main" val="386302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Vulcan Materials, POSCO</a:t>
            </a:r>
          </a:p>
        </p:txBody>
      </p:sp>
      <p:sp>
        <p:nvSpPr>
          <p:cNvPr id="4" name="Slide Number Placeholder 3"/>
          <p:cNvSpPr>
            <a:spLocks noGrp="1"/>
          </p:cNvSpPr>
          <p:nvPr>
            <p:ph type="sldNum" sz="quarter" idx="5"/>
          </p:nvPr>
        </p:nvSpPr>
        <p:spPr/>
        <p:txBody>
          <a:bodyPr/>
          <a:lstStyle/>
          <a:p>
            <a:fld id="{5FF447AD-D1B7-44EF-87EA-10EAE2E79FDC}" type="slidenum">
              <a:rPr lang="en-US" smtClean="0"/>
              <a:t>18</a:t>
            </a:fld>
            <a:endParaRPr lang="en-US"/>
          </a:p>
        </p:txBody>
      </p:sp>
    </p:spTree>
    <p:extLst>
      <p:ext uri="{BB962C8B-B14F-4D97-AF65-F5344CB8AC3E}">
        <p14:creationId xmlns:p14="http://schemas.microsoft.com/office/powerpoint/2010/main" val="415474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77708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254170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028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473880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107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145208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122971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401271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226969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5CEDA-FF3E-42DE-BF04-1FE8F30BFCC5}"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78436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5CEDA-FF3E-42DE-BF04-1FE8F30BFCC5}"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1797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5CEDA-FF3E-42DE-BF04-1FE8F30BFCC5}"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157638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5CEDA-FF3E-42DE-BF04-1FE8F30BFCC5}"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75658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5CEDA-FF3E-42DE-BF04-1FE8F30BFCC5}"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212532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15CEDA-FF3E-42DE-BF04-1FE8F30BFCC5}"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406551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15CEDA-FF3E-42DE-BF04-1FE8F30BFCC5}"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1C93B-401E-4018-99B7-812873471710}" type="slidenum">
              <a:rPr lang="en-US" smtClean="0"/>
              <a:t>‹#›</a:t>
            </a:fld>
            <a:endParaRPr lang="en-US"/>
          </a:p>
        </p:txBody>
      </p:sp>
    </p:spTree>
    <p:extLst>
      <p:ext uri="{BB962C8B-B14F-4D97-AF65-F5344CB8AC3E}">
        <p14:creationId xmlns:p14="http://schemas.microsoft.com/office/powerpoint/2010/main" val="312430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15CEDA-FF3E-42DE-BF04-1FE8F30BFCC5}" type="datetimeFigureOut">
              <a:rPr lang="en-US" smtClean="0"/>
              <a:t>5/6/2025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B1C93B-401E-4018-99B7-812873471710}" type="slidenum">
              <a:rPr lang="en-US" smtClean="0"/>
              <a:t>‹#›</a:t>
            </a:fld>
            <a:endParaRPr lang="en-US"/>
          </a:p>
        </p:txBody>
      </p:sp>
    </p:spTree>
    <p:extLst>
      <p:ext uri="{BB962C8B-B14F-4D97-AF65-F5344CB8AC3E}">
        <p14:creationId xmlns:p14="http://schemas.microsoft.com/office/powerpoint/2010/main" val="283329717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diagramQuickStyle" Target="../diagrams/quickStyle2.xml"/><Relationship Id="rId9" Type="http://schemas.openxmlformats.org/officeDocument/2006/relationships/image" Target="../media/image7.png"/><Relationship Id="rId1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g"/><Relationship Id="rId3" Type="http://schemas.openxmlformats.org/officeDocument/2006/relationships/image" Target="../media/image5.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jpg"/><Relationship Id="rId4" Type="http://schemas.openxmlformats.org/officeDocument/2006/relationships/image" Target="../media/image6.svg"/><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jp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jp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23.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jpg"/><Relationship Id="rId4" Type="http://schemas.openxmlformats.org/officeDocument/2006/relationships/image" Target="../media/image50.pn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atellite view of Earth">
            <a:extLst>
              <a:ext uri="{FF2B5EF4-FFF2-40B4-BE49-F238E27FC236}">
                <a16:creationId xmlns:a16="http://schemas.microsoft.com/office/drawing/2014/main" id="{4D84999A-E228-EEBF-41FD-9D5EF62FA0CF}"/>
              </a:ext>
            </a:extLst>
          </p:cNvPr>
          <p:cNvPicPr>
            <a:picLocks noChangeAspect="1"/>
          </p:cNvPicPr>
          <p:nvPr/>
        </p:nvPicPr>
        <p:blipFill>
          <a:blip r:embed="rId2"/>
          <a:srcRect l="20858" r="2014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a:normAutofit/>
          </a:bodyPr>
          <a:lstStyle/>
          <a:p>
            <a:pPr>
              <a:lnSpc>
                <a:spcPct val="90000"/>
              </a:lnSpc>
            </a:pPr>
            <a:r>
              <a:rPr lang="en-US" sz="3800"/>
              <a:t>North American Heavy Rare Earth Supply Chain</a:t>
            </a:r>
          </a:p>
        </p:txBody>
      </p:sp>
      <p:sp>
        <p:nvSpPr>
          <p:cNvPr id="3" name="Subtitle 2"/>
          <p:cNvSpPr>
            <a:spLocks noGrp="1"/>
          </p:cNvSpPr>
          <p:nvPr>
            <p:ph type="subTitle" idx="1"/>
          </p:nvPr>
        </p:nvSpPr>
        <p:spPr>
          <a:xfrm>
            <a:off x="5380563" y="4050833"/>
            <a:ext cx="3893440" cy="1096899"/>
          </a:xfrm>
        </p:spPr>
        <p:txBody>
          <a:bodyPr>
            <a:normAutofit/>
          </a:bodyPr>
          <a:lstStyle/>
          <a:p>
            <a:r>
              <a:rPr lang="en-US" dirty="0"/>
              <a:t>GE Chaplin Inc.</a:t>
            </a:r>
          </a:p>
          <a:p>
            <a:r>
              <a:rPr lang="en-US" dirty="0"/>
              <a:t>Melvin Hill</a:t>
            </a:r>
          </a:p>
        </p:txBody>
      </p:sp>
    </p:spTree>
    <p:extLst>
      <p:ext uri="{BB962C8B-B14F-4D97-AF65-F5344CB8AC3E}">
        <p14:creationId xmlns:p14="http://schemas.microsoft.com/office/powerpoint/2010/main" val="9332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4BA4B2E-AF5D-1016-0F04-680BF792C05D}"/>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a:solidFill>
                  <a:schemeClr val="bg1"/>
                </a:solidFill>
              </a:rPr>
              <a:t>Demand Overview</a:t>
            </a:r>
            <a:br>
              <a:rPr lang="en-US" sz="4400">
                <a:solidFill>
                  <a:schemeClr val="bg1"/>
                </a:solidFill>
              </a:rPr>
            </a:br>
            <a:r>
              <a:rPr lang="en-US" sz="4400">
                <a:solidFill>
                  <a:schemeClr val="bg1"/>
                </a:solidFill>
              </a:rPr>
              <a:t>Terbium + Dysprosium</a:t>
            </a:r>
          </a:p>
        </p:txBody>
      </p:sp>
      <p:sp useBgFill="1">
        <p:nvSpPr>
          <p:cNvPr id="22" name="Rectangle 2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45480BE-460D-B01D-E29D-FC371EBF68CD}"/>
              </a:ext>
            </a:extLst>
          </p:cNvPr>
          <p:cNvGraphicFramePr>
            <a:graphicFrameLocks noGrp="1"/>
          </p:cNvGraphicFramePr>
          <p:nvPr>
            <p:ph idx="1"/>
            <p:extLst>
              <p:ext uri="{D42A27DB-BD31-4B8C-83A1-F6EECF244321}">
                <p14:modId xmlns:p14="http://schemas.microsoft.com/office/powerpoint/2010/main" val="3602894835"/>
              </p:ext>
            </p:extLst>
          </p:nvPr>
        </p:nvGraphicFramePr>
        <p:xfrm>
          <a:off x="642939" y="642938"/>
          <a:ext cx="5226234" cy="3286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E89E5F8-C94E-E4D6-AAF8-5F07E38204D2}"/>
              </a:ext>
            </a:extLst>
          </p:cNvPr>
          <p:cNvGraphicFramePr>
            <a:graphicFrameLocks/>
          </p:cNvGraphicFramePr>
          <p:nvPr>
            <p:extLst>
              <p:ext uri="{D42A27DB-BD31-4B8C-83A1-F6EECF244321}">
                <p14:modId xmlns:p14="http://schemas.microsoft.com/office/powerpoint/2010/main" val="2067454660"/>
              </p:ext>
            </p:extLst>
          </p:nvPr>
        </p:nvGraphicFramePr>
        <p:xfrm>
          <a:off x="6113149" y="640351"/>
          <a:ext cx="5435911" cy="3286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75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5" name="Straight Connector 14">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EE36053-D248-F8B7-4D81-EC86A2F9A135}"/>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a:solidFill>
                  <a:schemeClr val="bg1"/>
                </a:solidFill>
              </a:rPr>
              <a:t>Demand Overview</a:t>
            </a:r>
            <a:br>
              <a:rPr lang="en-US" sz="4400">
                <a:solidFill>
                  <a:schemeClr val="bg1"/>
                </a:solidFill>
              </a:rPr>
            </a:br>
            <a:r>
              <a:rPr lang="en-US" sz="4400">
                <a:solidFill>
                  <a:schemeClr val="bg1"/>
                </a:solidFill>
              </a:rPr>
              <a:t>Yttrium</a:t>
            </a:r>
          </a:p>
        </p:txBody>
      </p:sp>
      <p:sp useBgFill="1">
        <p:nvSpPr>
          <p:cNvPr id="25" name="Rectangle 24">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26E5F585-8FE7-AECC-D399-720452021126}"/>
              </a:ext>
            </a:extLst>
          </p:cNvPr>
          <p:cNvGraphicFramePr>
            <a:graphicFrameLocks noGrp="1"/>
          </p:cNvGraphicFramePr>
          <p:nvPr>
            <p:ph idx="1"/>
            <p:extLst>
              <p:ext uri="{D42A27DB-BD31-4B8C-83A1-F6EECF244321}">
                <p14:modId xmlns:p14="http://schemas.microsoft.com/office/powerpoint/2010/main" val="699998321"/>
              </p:ext>
            </p:extLst>
          </p:nvPr>
        </p:nvGraphicFramePr>
        <p:xfrm>
          <a:off x="642938" y="642938"/>
          <a:ext cx="10906125" cy="3286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517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95A1-AD7C-9400-C4D9-4ED792E8376B}"/>
              </a:ext>
            </a:extLst>
          </p:cNvPr>
          <p:cNvSpPr>
            <a:spLocks noGrp="1"/>
          </p:cNvSpPr>
          <p:nvPr>
            <p:ph type="title"/>
          </p:nvPr>
        </p:nvSpPr>
        <p:spPr/>
        <p:txBody>
          <a:bodyPr/>
          <a:lstStyle/>
          <a:p>
            <a:r>
              <a:rPr lang="en-US" dirty="0"/>
              <a:t>Demand Overview</a:t>
            </a:r>
            <a:br>
              <a:rPr lang="en-US" dirty="0"/>
            </a:br>
            <a:r>
              <a:rPr lang="en-US" dirty="0"/>
              <a:t>Other Heavies</a:t>
            </a:r>
          </a:p>
        </p:txBody>
      </p:sp>
      <p:graphicFrame>
        <p:nvGraphicFramePr>
          <p:cNvPr id="4" name="Content Placeholder 3">
            <a:extLst>
              <a:ext uri="{FF2B5EF4-FFF2-40B4-BE49-F238E27FC236}">
                <a16:creationId xmlns:a16="http://schemas.microsoft.com/office/drawing/2014/main" id="{1F26BD04-5E00-A45E-8F6F-6449CB49CD23}"/>
              </a:ext>
            </a:extLst>
          </p:cNvPr>
          <p:cNvGraphicFramePr>
            <a:graphicFrameLocks noGrp="1"/>
          </p:cNvGraphicFramePr>
          <p:nvPr>
            <p:ph idx="1"/>
            <p:extLst>
              <p:ext uri="{D42A27DB-BD31-4B8C-83A1-F6EECF244321}">
                <p14:modId xmlns:p14="http://schemas.microsoft.com/office/powerpoint/2010/main" val="3235136970"/>
              </p:ext>
            </p:extLst>
          </p:nvPr>
        </p:nvGraphicFramePr>
        <p:xfrm>
          <a:off x="659307" y="1930400"/>
          <a:ext cx="4316361" cy="431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1A260DB-D2B8-F04B-B0C1-6A591F14C8EF}"/>
              </a:ext>
            </a:extLst>
          </p:cNvPr>
          <p:cNvGraphicFramePr>
            <a:graphicFrameLocks/>
          </p:cNvGraphicFramePr>
          <p:nvPr>
            <p:extLst>
              <p:ext uri="{D42A27DB-BD31-4B8C-83A1-F6EECF244321}">
                <p14:modId xmlns:p14="http://schemas.microsoft.com/office/powerpoint/2010/main" val="649306338"/>
              </p:ext>
            </p:extLst>
          </p:nvPr>
        </p:nvGraphicFramePr>
        <p:xfrm>
          <a:off x="4993695" y="1929580"/>
          <a:ext cx="4149213" cy="4318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03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5744-C5DE-192F-6756-485B73D88A85}"/>
              </a:ext>
            </a:extLst>
          </p:cNvPr>
          <p:cNvSpPr>
            <a:spLocks noGrp="1"/>
          </p:cNvSpPr>
          <p:nvPr>
            <p:ph type="title"/>
          </p:nvPr>
        </p:nvSpPr>
        <p:spPr/>
        <p:txBody>
          <a:bodyPr/>
          <a:lstStyle/>
          <a:p>
            <a:r>
              <a:rPr lang="en-US" dirty="0"/>
              <a:t>North American Production Overview:</a:t>
            </a:r>
            <a:br>
              <a:rPr lang="en-US" dirty="0"/>
            </a:br>
            <a:r>
              <a:rPr lang="en-US" dirty="0"/>
              <a:t>Key Sections</a:t>
            </a:r>
          </a:p>
        </p:txBody>
      </p:sp>
      <p:graphicFrame>
        <p:nvGraphicFramePr>
          <p:cNvPr id="15" name="Content Placeholder 2">
            <a:extLst>
              <a:ext uri="{FF2B5EF4-FFF2-40B4-BE49-F238E27FC236}">
                <a16:creationId xmlns:a16="http://schemas.microsoft.com/office/drawing/2014/main" id="{74E54F13-83D4-5AA0-74FC-F5208E891098}"/>
              </a:ext>
            </a:extLst>
          </p:cNvPr>
          <p:cNvGraphicFramePr>
            <a:graphicFrameLocks noGrp="1"/>
          </p:cNvGraphicFramePr>
          <p:nvPr>
            <p:ph idx="1"/>
            <p:extLst>
              <p:ext uri="{D42A27DB-BD31-4B8C-83A1-F6EECF244321}">
                <p14:modId xmlns:p14="http://schemas.microsoft.com/office/powerpoint/2010/main" val="1015613372"/>
              </p:ext>
            </p:extLst>
          </p:nvPr>
        </p:nvGraphicFramePr>
        <p:xfrm>
          <a:off x="677334" y="2970643"/>
          <a:ext cx="6079066" cy="3178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Raw Materials with solid fill">
            <a:extLst>
              <a:ext uri="{FF2B5EF4-FFF2-40B4-BE49-F238E27FC236}">
                <a16:creationId xmlns:a16="http://schemas.microsoft.com/office/drawing/2014/main" id="{D0B1A84F-58AF-FF52-BBD7-275BDB3954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0544" y="2004291"/>
            <a:ext cx="785091" cy="785091"/>
          </a:xfrm>
          <a:prstGeom prst="rect">
            <a:avLst/>
          </a:prstGeom>
        </p:spPr>
      </p:pic>
      <p:pic>
        <p:nvPicPr>
          <p:cNvPr id="7" name="Graphic 6" descr="Factory outline">
            <a:extLst>
              <a:ext uri="{FF2B5EF4-FFF2-40B4-BE49-F238E27FC236}">
                <a16:creationId xmlns:a16="http://schemas.microsoft.com/office/drawing/2014/main" id="{48FBF396-55C1-8274-C260-3D7FF54C0C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5310" y="2004290"/>
            <a:ext cx="785091" cy="785091"/>
          </a:xfrm>
          <a:prstGeom prst="rect">
            <a:avLst/>
          </a:prstGeom>
        </p:spPr>
      </p:pic>
      <p:pic>
        <p:nvPicPr>
          <p:cNvPr id="9" name="Graphic 8" descr="Magnet outline">
            <a:extLst>
              <a:ext uri="{FF2B5EF4-FFF2-40B4-BE49-F238E27FC236}">
                <a16:creationId xmlns:a16="http://schemas.microsoft.com/office/drawing/2014/main" id="{229E7C43-B32E-3077-CDBB-A9A4F50A42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18017" y="1965612"/>
            <a:ext cx="914400" cy="914400"/>
          </a:xfrm>
          <a:prstGeom prst="rect">
            <a:avLst/>
          </a:prstGeom>
        </p:spPr>
      </p:pic>
      <p:pic>
        <p:nvPicPr>
          <p:cNvPr id="11" name="Graphic 10" descr="Gold bars outline">
            <a:extLst>
              <a:ext uri="{FF2B5EF4-FFF2-40B4-BE49-F238E27FC236}">
                <a16:creationId xmlns:a16="http://schemas.microsoft.com/office/drawing/2014/main" id="{FCD38C49-70DF-2B58-51A2-691F380D13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62785" y="2056243"/>
            <a:ext cx="914400" cy="914400"/>
          </a:xfrm>
          <a:prstGeom prst="rect">
            <a:avLst/>
          </a:prstGeom>
        </p:spPr>
      </p:pic>
      <p:pic>
        <p:nvPicPr>
          <p:cNvPr id="3" name="Picture 2">
            <a:extLst>
              <a:ext uri="{FF2B5EF4-FFF2-40B4-BE49-F238E27FC236}">
                <a16:creationId xmlns:a16="http://schemas.microsoft.com/office/drawing/2014/main" id="{8F5FC74B-88D3-5F63-398A-75A4C0FC2F16}"/>
              </a:ext>
            </a:extLst>
          </p:cNvPr>
          <p:cNvPicPr>
            <a:picLocks noChangeAspect="1"/>
          </p:cNvPicPr>
          <p:nvPr/>
        </p:nvPicPr>
        <p:blipFill>
          <a:blip r:embed="rId15"/>
          <a:stretch>
            <a:fillRect/>
          </a:stretch>
        </p:blipFill>
        <p:spPr>
          <a:xfrm>
            <a:off x="2155590" y="1993282"/>
            <a:ext cx="914479" cy="914479"/>
          </a:xfrm>
          <a:prstGeom prst="rect">
            <a:avLst/>
          </a:prstGeom>
        </p:spPr>
      </p:pic>
    </p:spTree>
    <p:extLst>
      <p:ext uri="{BB962C8B-B14F-4D97-AF65-F5344CB8AC3E}">
        <p14:creationId xmlns:p14="http://schemas.microsoft.com/office/powerpoint/2010/main" val="7534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BE1E-B288-644C-A22D-94F76D4981B3}"/>
              </a:ext>
            </a:extLst>
          </p:cNvPr>
          <p:cNvSpPr>
            <a:spLocks noGrp="1"/>
          </p:cNvSpPr>
          <p:nvPr>
            <p:ph type="title"/>
          </p:nvPr>
        </p:nvSpPr>
        <p:spPr/>
        <p:txBody>
          <a:bodyPr/>
          <a:lstStyle/>
          <a:p>
            <a:r>
              <a:rPr lang="en-US" dirty="0"/>
              <a:t>Supply Overview:</a:t>
            </a:r>
            <a:br>
              <a:rPr lang="en-US" dirty="0"/>
            </a:br>
            <a:r>
              <a:rPr lang="en-US" dirty="0"/>
              <a:t>Primary Ore/Concentrate</a:t>
            </a:r>
          </a:p>
        </p:txBody>
      </p:sp>
      <p:sp>
        <p:nvSpPr>
          <p:cNvPr id="3" name="Content Placeholder 2">
            <a:extLst>
              <a:ext uri="{FF2B5EF4-FFF2-40B4-BE49-F238E27FC236}">
                <a16:creationId xmlns:a16="http://schemas.microsoft.com/office/drawing/2014/main" id="{4DABF085-B99F-3029-D007-BE9799FA21BB}"/>
              </a:ext>
            </a:extLst>
          </p:cNvPr>
          <p:cNvSpPr>
            <a:spLocks noGrp="1"/>
          </p:cNvSpPr>
          <p:nvPr>
            <p:ph idx="1"/>
          </p:nvPr>
        </p:nvSpPr>
        <p:spPr>
          <a:xfrm>
            <a:off x="677333" y="2160590"/>
            <a:ext cx="3796344" cy="828242"/>
          </a:xfrm>
        </p:spPr>
        <p:txBody>
          <a:bodyPr>
            <a:normAutofit/>
          </a:bodyPr>
          <a:lstStyle/>
          <a:p>
            <a:r>
              <a:rPr lang="en-US" dirty="0"/>
              <a:t>Bastnasite, Monazite </a:t>
            </a:r>
            <a:r>
              <a:rPr lang="en-US" dirty="0">
                <a:sym typeface="Wingdings" panose="05000000000000000000" pitchFamily="2" charset="2"/>
              </a:rPr>
              <a:t> SEG+</a:t>
            </a:r>
          </a:p>
          <a:p>
            <a:pPr lvl="1"/>
            <a:r>
              <a:rPr lang="en-US" dirty="0">
                <a:sym typeface="Wingdings" panose="05000000000000000000" pitchFamily="2" charset="2"/>
              </a:rPr>
              <a:t>&lt;200MT</a:t>
            </a:r>
            <a:endParaRPr lang="en-US" dirty="0"/>
          </a:p>
        </p:txBody>
      </p:sp>
      <p:pic>
        <p:nvPicPr>
          <p:cNvPr id="4" name="Graphic 3" descr="Raw Materials with solid fill">
            <a:extLst>
              <a:ext uri="{FF2B5EF4-FFF2-40B4-BE49-F238E27FC236}">
                <a16:creationId xmlns:a16="http://schemas.microsoft.com/office/drawing/2014/main" id="{C5B4C179-6178-BAF8-5B16-14B753017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15" y="1096149"/>
            <a:ext cx="785091" cy="785091"/>
          </a:xfrm>
          <a:prstGeom prst="rect">
            <a:avLst/>
          </a:prstGeom>
        </p:spPr>
      </p:pic>
      <p:pic>
        <p:nvPicPr>
          <p:cNvPr id="8" name="Picture 7" descr="A colorful logo on a black background&#10;&#10;Description automatically generated with low confidence">
            <a:extLst>
              <a:ext uri="{FF2B5EF4-FFF2-40B4-BE49-F238E27FC236}">
                <a16:creationId xmlns:a16="http://schemas.microsoft.com/office/drawing/2014/main" id="{C9B9D36F-B995-CC9E-E4B2-B6733D1C0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63" y="3959456"/>
            <a:ext cx="1523295" cy="689274"/>
          </a:xfrm>
          <a:prstGeom prst="rect">
            <a:avLst/>
          </a:prstGeom>
        </p:spPr>
      </p:pic>
      <p:pic>
        <p:nvPicPr>
          <p:cNvPr id="15" name="Picture 14" descr="A picture containing font, graphics, logo, graphic design&#10;&#10;Description automatically generated">
            <a:extLst>
              <a:ext uri="{FF2B5EF4-FFF2-40B4-BE49-F238E27FC236}">
                <a16:creationId xmlns:a16="http://schemas.microsoft.com/office/drawing/2014/main" id="{61DA28D5-90A3-6EAA-7382-76AB0125F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231" y="4834268"/>
            <a:ext cx="1631410" cy="606884"/>
          </a:xfrm>
          <a:prstGeom prst="rect">
            <a:avLst/>
          </a:prstGeom>
        </p:spPr>
      </p:pic>
      <p:pic>
        <p:nvPicPr>
          <p:cNvPr id="17" name="Picture 16" descr="A picture containing screenshot, graphics, font, graphic design&#10;&#10;Description automatically generated">
            <a:extLst>
              <a:ext uri="{FF2B5EF4-FFF2-40B4-BE49-F238E27FC236}">
                <a16:creationId xmlns:a16="http://schemas.microsoft.com/office/drawing/2014/main" id="{A1A5A7D4-D833-299C-66B9-18D64251F5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3257" y="4580511"/>
            <a:ext cx="1304762" cy="800000"/>
          </a:xfrm>
          <a:prstGeom prst="rect">
            <a:avLst/>
          </a:prstGeom>
        </p:spPr>
      </p:pic>
      <p:pic>
        <p:nvPicPr>
          <p:cNvPr id="18" name="Picture 17">
            <a:extLst>
              <a:ext uri="{FF2B5EF4-FFF2-40B4-BE49-F238E27FC236}">
                <a16:creationId xmlns:a16="http://schemas.microsoft.com/office/drawing/2014/main" id="{E3A89C44-67F8-76EF-9689-3EC81636350B}"/>
              </a:ext>
            </a:extLst>
          </p:cNvPr>
          <p:cNvPicPr>
            <a:picLocks noChangeAspect="1"/>
          </p:cNvPicPr>
          <p:nvPr/>
        </p:nvPicPr>
        <p:blipFill>
          <a:blip r:embed="rId8"/>
          <a:stretch>
            <a:fillRect/>
          </a:stretch>
        </p:blipFill>
        <p:spPr>
          <a:xfrm>
            <a:off x="6362224" y="4299953"/>
            <a:ext cx="1390008" cy="634039"/>
          </a:xfrm>
          <a:prstGeom prst="rect">
            <a:avLst/>
          </a:prstGeom>
        </p:spPr>
      </p:pic>
      <p:pic>
        <p:nvPicPr>
          <p:cNvPr id="19" name="Picture 18">
            <a:extLst>
              <a:ext uri="{FF2B5EF4-FFF2-40B4-BE49-F238E27FC236}">
                <a16:creationId xmlns:a16="http://schemas.microsoft.com/office/drawing/2014/main" id="{CAB5F990-E651-0EAA-AD9D-CBC5DF22F19B}"/>
              </a:ext>
            </a:extLst>
          </p:cNvPr>
          <p:cNvPicPr>
            <a:picLocks noChangeAspect="1"/>
          </p:cNvPicPr>
          <p:nvPr/>
        </p:nvPicPr>
        <p:blipFill>
          <a:blip r:embed="rId9"/>
          <a:stretch>
            <a:fillRect/>
          </a:stretch>
        </p:blipFill>
        <p:spPr>
          <a:xfrm>
            <a:off x="2332258" y="5707162"/>
            <a:ext cx="1114425" cy="781050"/>
          </a:xfrm>
          <a:prstGeom prst="rect">
            <a:avLst/>
          </a:prstGeom>
        </p:spPr>
      </p:pic>
      <p:pic>
        <p:nvPicPr>
          <p:cNvPr id="20" name="Picture 19">
            <a:extLst>
              <a:ext uri="{FF2B5EF4-FFF2-40B4-BE49-F238E27FC236}">
                <a16:creationId xmlns:a16="http://schemas.microsoft.com/office/drawing/2014/main" id="{189EF6B1-F2CD-A6D7-CD56-8E46911FA570}"/>
              </a:ext>
            </a:extLst>
          </p:cNvPr>
          <p:cNvPicPr>
            <a:picLocks noChangeAspect="1"/>
          </p:cNvPicPr>
          <p:nvPr/>
        </p:nvPicPr>
        <p:blipFill>
          <a:blip r:embed="rId10"/>
          <a:stretch>
            <a:fillRect/>
          </a:stretch>
        </p:blipFill>
        <p:spPr>
          <a:xfrm>
            <a:off x="6362224" y="5707162"/>
            <a:ext cx="1538135" cy="861356"/>
          </a:xfrm>
          <a:prstGeom prst="rect">
            <a:avLst/>
          </a:prstGeom>
        </p:spPr>
      </p:pic>
      <p:pic>
        <p:nvPicPr>
          <p:cNvPr id="21" name="Picture 20">
            <a:extLst>
              <a:ext uri="{FF2B5EF4-FFF2-40B4-BE49-F238E27FC236}">
                <a16:creationId xmlns:a16="http://schemas.microsoft.com/office/drawing/2014/main" id="{C50E493F-ACC0-CA8D-D4C5-70E3A69BE459}"/>
              </a:ext>
            </a:extLst>
          </p:cNvPr>
          <p:cNvPicPr>
            <a:picLocks noChangeAspect="1"/>
          </p:cNvPicPr>
          <p:nvPr/>
        </p:nvPicPr>
        <p:blipFill>
          <a:blip r:embed="rId11"/>
          <a:stretch>
            <a:fillRect/>
          </a:stretch>
        </p:blipFill>
        <p:spPr>
          <a:xfrm>
            <a:off x="6653451" y="5137710"/>
            <a:ext cx="2777817" cy="43664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6C89D4D3-4D8C-22BD-D5C1-276043F4CC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0557" y="5775405"/>
            <a:ext cx="2357009" cy="828592"/>
          </a:xfrm>
          <a:prstGeom prst="rect">
            <a:avLst/>
          </a:prstGeom>
        </p:spPr>
      </p:pic>
      <p:pic>
        <p:nvPicPr>
          <p:cNvPr id="9" name="Picture 8" descr="A white sign with black text&#10;&#10;Description automatically generated">
            <a:extLst>
              <a:ext uri="{FF2B5EF4-FFF2-40B4-BE49-F238E27FC236}">
                <a16:creationId xmlns:a16="http://schemas.microsoft.com/office/drawing/2014/main" id="{DD998DED-5BE9-EA1A-E7F5-73C855833E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1809" y="5796757"/>
            <a:ext cx="1433512" cy="557477"/>
          </a:xfrm>
          <a:prstGeom prst="rect">
            <a:avLst/>
          </a:prstGeom>
        </p:spPr>
      </p:pic>
      <p:pic>
        <p:nvPicPr>
          <p:cNvPr id="7" name="Picture 6">
            <a:extLst>
              <a:ext uri="{FF2B5EF4-FFF2-40B4-BE49-F238E27FC236}">
                <a16:creationId xmlns:a16="http://schemas.microsoft.com/office/drawing/2014/main" id="{FCD94D5F-A4CA-2916-73CC-FF974B364AC5}"/>
              </a:ext>
            </a:extLst>
          </p:cNvPr>
          <p:cNvPicPr>
            <a:picLocks noChangeAspect="1"/>
          </p:cNvPicPr>
          <p:nvPr/>
        </p:nvPicPr>
        <p:blipFill>
          <a:blip r:embed="rId14"/>
          <a:stretch>
            <a:fillRect/>
          </a:stretch>
        </p:blipFill>
        <p:spPr>
          <a:xfrm>
            <a:off x="677333" y="2839947"/>
            <a:ext cx="1955191" cy="1084774"/>
          </a:xfrm>
          <a:prstGeom prst="rect">
            <a:avLst/>
          </a:prstGeom>
        </p:spPr>
      </p:pic>
      <p:pic>
        <p:nvPicPr>
          <p:cNvPr id="1028" name="Picture 4" descr="Output image">
            <a:extLst>
              <a:ext uri="{FF2B5EF4-FFF2-40B4-BE49-F238E27FC236}">
                <a16:creationId xmlns:a16="http://schemas.microsoft.com/office/drawing/2014/main" id="{E9125539-51B7-5F3F-2D61-F05693CAE7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6055" y="1933325"/>
            <a:ext cx="2451381" cy="2089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tput image">
            <a:extLst>
              <a:ext uri="{FF2B5EF4-FFF2-40B4-BE49-F238E27FC236}">
                <a16:creationId xmlns:a16="http://schemas.microsoft.com/office/drawing/2014/main" id="{C971AC28-971B-1C86-7025-381BE7E6550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3992" y="1947420"/>
            <a:ext cx="2365750" cy="2089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4CDFFED-64C3-EA92-4C5B-BBF18947EC1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94564" y="4470786"/>
            <a:ext cx="2207142" cy="1103571"/>
          </a:xfrm>
          <a:prstGeom prst="rect">
            <a:avLst/>
          </a:prstGeom>
        </p:spPr>
      </p:pic>
      <p:pic>
        <p:nvPicPr>
          <p:cNvPr id="16" name="Picture 15" descr="A logo with a letter&#10;&#10;AI-generated content may be incorrect.">
            <a:extLst>
              <a:ext uri="{FF2B5EF4-FFF2-40B4-BE49-F238E27FC236}">
                <a16:creationId xmlns:a16="http://schemas.microsoft.com/office/drawing/2014/main" id="{23D8C5FD-6FA2-538C-F7A5-5D18B02B93F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92829" y="4173825"/>
            <a:ext cx="1304607" cy="614402"/>
          </a:xfrm>
          <a:prstGeom prst="rect">
            <a:avLst/>
          </a:prstGeom>
        </p:spPr>
      </p:pic>
      <p:pic>
        <p:nvPicPr>
          <p:cNvPr id="23" name="Picture 22" descr="A logo with a triangle in the middle&#10;&#10;AI-generated content may be incorrect.">
            <a:extLst>
              <a:ext uri="{FF2B5EF4-FFF2-40B4-BE49-F238E27FC236}">
                <a16:creationId xmlns:a16="http://schemas.microsoft.com/office/drawing/2014/main" id="{216A9A4F-0030-682A-79CA-1D49B3F79F3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33008" y="3984431"/>
            <a:ext cx="539331" cy="539331"/>
          </a:xfrm>
          <a:prstGeom prst="rect">
            <a:avLst/>
          </a:prstGeom>
        </p:spPr>
      </p:pic>
      <p:pic>
        <p:nvPicPr>
          <p:cNvPr id="25" name="Picture 24" descr="A logo with arrows and text&#10;&#10;AI-generated content may be incorrect.">
            <a:extLst>
              <a:ext uri="{FF2B5EF4-FFF2-40B4-BE49-F238E27FC236}">
                <a16:creationId xmlns:a16="http://schemas.microsoft.com/office/drawing/2014/main" id="{3CB1840E-F25F-0658-F008-B3E079007B5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55485" y="3774589"/>
            <a:ext cx="933453" cy="933453"/>
          </a:xfrm>
          <a:prstGeom prst="rect">
            <a:avLst/>
          </a:prstGeom>
        </p:spPr>
      </p:pic>
      <p:pic>
        <p:nvPicPr>
          <p:cNvPr id="26" name="Picture 25">
            <a:extLst>
              <a:ext uri="{FF2B5EF4-FFF2-40B4-BE49-F238E27FC236}">
                <a16:creationId xmlns:a16="http://schemas.microsoft.com/office/drawing/2014/main" id="{3ECB2C56-7EA9-DEAE-624E-1A92DF0A6540}"/>
              </a:ext>
            </a:extLst>
          </p:cNvPr>
          <p:cNvPicPr>
            <a:picLocks noChangeAspect="1"/>
          </p:cNvPicPr>
          <p:nvPr/>
        </p:nvPicPr>
        <p:blipFill>
          <a:blip r:embed="rId21"/>
          <a:stretch>
            <a:fillRect/>
          </a:stretch>
        </p:blipFill>
        <p:spPr>
          <a:xfrm>
            <a:off x="2980164" y="3254883"/>
            <a:ext cx="1607515" cy="453304"/>
          </a:xfrm>
          <a:prstGeom prst="rect">
            <a:avLst/>
          </a:prstGeom>
        </p:spPr>
      </p:pic>
    </p:spTree>
    <p:extLst>
      <p:ext uri="{BB962C8B-B14F-4D97-AF65-F5344CB8AC3E}">
        <p14:creationId xmlns:p14="http://schemas.microsoft.com/office/powerpoint/2010/main" val="39535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85BC-AFC6-A9A1-3098-71863FCC7035}"/>
              </a:ext>
            </a:extLst>
          </p:cNvPr>
          <p:cNvSpPr>
            <a:spLocks noGrp="1"/>
          </p:cNvSpPr>
          <p:nvPr>
            <p:ph type="title"/>
          </p:nvPr>
        </p:nvSpPr>
        <p:spPr/>
        <p:txBody>
          <a:bodyPr/>
          <a:lstStyle/>
          <a:p>
            <a:r>
              <a:rPr lang="en-US" dirty="0"/>
              <a:t>Supply Overview:</a:t>
            </a:r>
            <a:br>
              <a:rPr lang="en-US" dirty="0"/>
            </a:br>
            <a:r>
              <a:rPr lang="en-US" dirty="0"/>
              <a:t>Recycling</a:t>
            </a:r>
          </a:p>
        </p:txBody>
      </p:sp>
      <p:sp>
        <p:nvSpPr>
          <p:cNvPr id="3" name="Content Placeholder 2">
            <a:extLst>
              <a:ext uri="{FF2B5EF4-FFF2-40B4-BE49-F238E27FC236}">
                <a16:creationId xmlns:a16="http://schemas.microsoft.com/office/drawing/2014/main" id="{E19A4ADD-97F5-C238-225C-9798B992795E}"/>
              </a:ext>
            </a:extLst>
          </p:cNvPr>
          <p:cNvSpPr>
            <a:spLocks noGrp="1"/>
          </p:cNvSpPr>
          <p:nvPr>
            <p:ph idx="1"/>
          </p:nvPr>
        </p:nvSpPr>
        <p:spPr>
          <a:xfrm>
            <a:off x="677334" y="2160588"/>
            <a:ext cx="8596668" cy="2365507"/>
          </a:xfrm>
        </p:spPr>
        <p:txBody>
          <a:bodyPr>
            <a:normAutofit/>
          </a:bodyPr>
          <a:lstStyle/>
          <a:p>
            <a:r>
              <a:rPr lang="en-US" dirty="0"/>
              <a:t>Permanent Magnet Recycling Efforts</a:t>
            </a:r>
          </a:p>
          <a:p>
            <a:r>
              <a:rPr lang="en-US" dirty="0"/>
              <a:t>Other RE Bearing Scrap Recycling Efforts</a:t>
            </a:r>
          </a:p>
          <a:p>
            <a:pPr lvl="1"/>
            <a:r>
              <a:rPr lang="en-US" dirty="0"/>
              <a:t>CFL</a:t>
            </a:r>
          </a:p>
          <a:p>
            <a:pPr lvl="1"/>
            <a:r>
              <a:rPr lang="en-US" dirty="0"/>
              <a:t>Ceramic Coatings</a:t>
            </a:r>
          </a:p>
          <a:p>
            <a:pPr lvl="1"/>
            <a:r>
              <a:rPr lang="en-US" dirty="0"/>
              <a:t>Spent Catalyst</a:t>
            </a:r>
          </a:p>
          <a:p>
            <a:pPr lvl="1"/>
            <a:r>
              <a:rPr lang="en-US" dirty="0"/>
              <a:t>Other</a:t>
            </a:r>
          </a:p>
        </p:txBody>
      </p:sp>
      <p:pic>
        <p:nvPicPr>
          <p:cNvPr id="4" name="Picture 3">
            <a:extLst>
              <a:ext uri="{FF2B5EF4-FFF2-40B4-BE49-F238E27FC236}">
                <a16:creationId xmlns:a16="http://schemas.microsoft.com/office/drawing/2014/main" id="{8DAD39A5-4A42-2A3E-A4E6-0820C84A3870}"/>
              </a:ext>
            </a:extLst>
          </p:cNvPr>
          <p:cNvPicPr>
            <a:picLocks noChangeAspect="1"/>
          </p:cNvPicPr>
          <p:nvPr/>
        </p:nvPicPr>
        <p:blipFill>
          <a:blip r:embed="rId2"/>
          <a:stretch>
            <a:fillRect/>
          </a:stretch>
        </p:blipFill>
        <p:spPr>
          <a:xfrm>
            <a:off x="4729841" y="3223449"/>
            <a:ext cx="1977088" cy="891166"/>
          </a:xfrm>
          <a:prstGeom prst="rect">
            <a:avLst/>
          </a:prstGeom>
        </p:spPr>
      </p:pic>
      <p:pic>
        <p:nvPicPr>
          <p:cNvPr id="5" name="Picture 4">
            <a:extLst>
              <a:ext uri="{FF2B5EF4-FFF2-40B4-BE49-F238E27FC236}">
                <a16:creationId xmlns:a16="http://schemas.microsoft.com/office/drawing/2014/main" id="{8050AA71-6BB1-8F00-6974-3038BEE9582A}"/>
              </a:ext>
            </a:extLst>
          </p:cNvPr>
          <p:cNvPicPr>
            <a:picLocks noChangeAspect="1"/>
          </p:cNvPicPr>
          <p:nvPr/>
        </p:nvPicPr>
        <p:blipFill>
          <a:blip r:embed="rId3"/>
          <a:stretch>
            <a:fillRect/>
          </a:stretch>
        </p:blipFill>
        <p:spPr>
          <a:xfrm>
            <a:off x="814941" y="4741742"/>
            <a:ext cx="1554546" cy="555491"/>
          </a:xfrm>
          <a:prstGeom prst="rect">
            <a:avLst/>
          </a:prstGeom>
        </p:spPr>
      </p:pic>
      <p:pic>
        <p:nvPicPr>
          <p:cNvPr id="6" name="Picture 5">
            <a:extLst>
              <a:ext uri="{FF2B5EF4-FFF2-40B4-BE49-F238E27FC236}">
                <a16:creationId xmlns:a16="http://schemas.microsoft.com/office/drawing/2014/main" id="{C6C9733D-9B4F-71B7-3C86-F56F23B69CEA}"/>
              </a:ext>
            </a:extLst>
          </p:cNvPr>
          <p:cNvPicPr>
            <a:picLocks noChangeAspect="1"/>
          </p:cNvPicPr>
          <p:nvPr/>
        </p:nvPicPr>
        <p:blipFill>
          <a:blip r:embed="rId4"/>
          <a:stretch>
            <a:fillRect/>
          </a:stretch>
        </p:blipFill>
        <p:spPr>
          <a:xfrm>
            <a:off x="713766" y="5754724"/>
            <a:ext cx="2382982" cy="582623"/>
          </a:xfrm>
          <a:prstGeom prst="rect">
            <a:avLst/>
          </a:prstGeom>
        </p:spPr>
      </p:pic>
      <p:pic>
        <p:nvPicPr>
          <p:cNvPr id="7" name="Picture 6">
            <a:extLst>
              <a:ext uri="{FF2B5EF4-FFF2-40B4-BE49-F238E27FC236}">
                <a16:creationId xmlns:a16="http://schemas.microsoft.com/office/drawing/2014/main" id="{B4D4335B-458A-952D-415D-4F780C2B042D}"/>
              </a:ext>
            </a:extLst>
          </p:cNvPr>
          <p:cNvPicPr>
            <a:picLocks noChangeAspect="1"/>
          </p:cNvPicPr>
          <p:nvPr/>
        </p:nvPicPr>
        <p:blipFill>
          <a:blip r:embed="rId5"/>
          <a:stretch>
            <a:fillRect/>
          </a:stretch>
        </p:blipFill>
        <p:spPr>
          <a:xfrm>
            <a:off x="3305306" y="5796905"/>
            <a:ext cx="1416771" cy="719629"/>
          </a:xfrm>
          <a:prstGeom prst="rect">
            <a:avLst/>
          </a:prstGeom>
        </p:spPr>
      </p:pic>
      <p:pic>
        <p:nvPicPr>
          <p:cNvPr id="8" name="Picture 7">
            <a:extLst>
              <a:ext uri="{FF2B5EF4-FFF2-40B4-BE49-F238E27FC236}">
                <a16:creationId xmlns:a16="http://schemas.microsoft.com/office/drawing/2014/main" id="{5E02AB65-2F86-7BD1-6453-4C4045194240}"/>
              </a:ext>
            </a:extLst>
          </p:cNvPr>
          <p:cNvPicPr>
            <a:picLocks noChangeAspect="1"/>
          </p:cNvPicPr>
          <p:nvPr/>
        </p:nvPicPr>
        <p:blipFill>
          <a:blip r:embed="rId6"/>
          <a:stretch>
            <a:fillRect/>
          </a:stretch>
        </p:blipFill>
        <p:spPr>
          <a:xfrm>
            <a:off x="3120854" y="4123230"/>
            <a:ext cx="2235972" cy="1237021"/>
          </a:xfrm>
          <a:prstGeom prst="rect">
            <a:avLst/>
          </a:prstGeom>
        </p:spPr>
      </p:pic>
      <p:pic>
        <p:nvPicPr>
          <p:cNvPr id="10" name="Picture 9">
            <a:extLst>
              <a:ext uri="{FF2B5EF4-FFF2-40B4-BE49-F238E27FC236}">
                <a16:creationId xmlns:a16="http://schemas.microsoft.com/office/drawing/2014/main" id="{B8C79C50-A77C-6F0B-9887-EF52BBCB3C58}"/>
              </a:ext>
            </a:extLst>
          </p:cNvPr>
          <p:cNvPicPr>
            <a:picLocks noChangeAspect="1"/>
          </p:cNvPicPr>
          <p:nvPr/>
        </p:nvPicPr>
        <p:blipFill>
          <a:blip r:embed="rId7"/>
          <a:stretch>
            <a:fillRect/>
          </a:stretch>
        </p:blipFill>
        <p:spPr>
          <a:xfrm>
            <a:off x="7088090" y="4214866"/>
            <a:ext cx="2272595" cy="1236982"/>
          </a:xfrm>
          <a:prstGeom prst="rect">
            <a:avLst/>
          </a:prstGeom>
        </p:spPr>
      </p:pic>
      <p:pic>
        <p:nvPicPr>
          <p:cNvPr id="11" name="Picture 10">
            <a:extLst>
              <a:ext uri="{FF2B5EF4-FFF2-40B4-BE49-F238E27FC236}">
                <a16:creationId xmlns:a16="http://schemas.microsoft.com/office/drawing/2014/main" id="{AE040B7E-2FEC-D297-94F5-647556E23DB9}"/>
              </a:ext>
            </a:extLst>
          </p:cNvPr>
          <p:cNvPicPr>
            <a:picLocks noChangeAspect="1"/>
          </p:cNvPicPr>
          <p:nvPr/>
        </p:nvPicPr>
        <p:blipFill>
          <a:blip r:embed="rId8"/>
          <a:stretch>
            <a:fillRect/>
          </a:stretch>
        </p:blipFill>
        <p:spPr>
          <a:xfrm>
            <a:off x="7388376" y="825117"/>
            <a:ext cx="914479" cy="914479"/>
          </a:xfrm>
          <a:prstGeom prst="rect">
            <a:avLst/>
          </a:prstGeom>
        </p:spPr>
      </p:pic>
      <p:pic>
        <p:nvPicPr>
          <p:cNvPr id="12" name="Picture 11">
            <a:extLst>
              <a:ext uri="{FF2B5EF4-FFF2-40B4-BE49-F238E27FC236}">
                <a16:creationId xmlns:a16="http://schemas.microsoft.com/office/drawing/2014/main" id="{AB37C49E-62A4-92D4-80A0-EDB724643CB3}"/>
              </a:ext>
            </a:extLst>
          </p:cNvPr>
          <p:cNvPicPr>
            <a:picLocks noChangeAspect="1"/>
          </p:cNvPicPr>
          <p:nvPr/>
        </p:nvPicPr>
        <p:blipFill>
          <a:blip r:embed="rId9"/>
          <a:stretch>
            <a:fillRect/>
          </a:stretch>
        </p:blipFill>
        <p:spPr>
          <a:xfrm>
            <a:off x="5444017" y="5528215"/>
            <a:ext cx="939100" cy="1035643"/>
          </a:xfrm>
          <a:prstGeom prst="rect">
            <a:avLst/>
          </a:prstGeom>
        </p:spPr>
      </p:pic>
      <p:pic>
        <p:nvPicPr>
          <p:cNvPr id="14" name="Picture 13" descr="A black text on a white background&#10;&#10;AI-generated content may be incorrect.">
            <a:extLst>
              <a:ext uri="{FF2B5EF4-FFF2-40B4-BE49-F238E27FC236}">
                <a16:creationId xmlns:a16="http://schemas.microsoft.com/office/drawing/2014/main" id="{4272F391-D6C8-CD52-58C3-026B3AF52F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8381" y="5423708"/>
            <a:ext cx="1514474" cy="757237"/>
          </a:xfrm>
          <a:prstGeom prst="rect">
            <a:avLst/>
          </a:prstGeom>
        </p:spPr>
      </p:pic>
      <p:pic>
        <p:nvPicPr>
          <p:cNvPr id="16" name="Picture 15" descr="A logo with a green and blue design&#10;&#10;AI-generated content may be incorrect.">
            <a:extLst>
              <a:ext uri="{FF2B5EF4-FFF2-40B4-BE49-F238E27FC236}">
                <a16:creationId xmlns:a16="http://schemas.microsoft.com/office/drawing/2014/main" id="{20CF0B38-4A69-A63B-837F-8DCD117608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66051" y="4092859"/>
            <a:ext cx="1435356" cy="1435356"/>
          </a:xfrm>
          <a:prstGeom prst="rect">
            <a:avLst/>
          </a:prstGeom>
        </p:spPr>
      </p:pic>
      <p:pic>
        <p:nvPicPr>
          <p:cNvPr id="18" name="Picture 17" descr="A blue background with white text&#10;&#10;AI-generated content may be incorrect.">
            <a:extLst>
              <a:ext uri="{FF2B5EF4-FFF2-40B4-BE49-F238E27FC236}">
                <a16:creationId xmlns:a16="http://schemas.microsoft.com/office/drawing/2014/main" id="{6184A47C-19AD-9C3F-8E6F-05B25A1DD9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5618" y="3072788"/>
            <a:ext cx="1102701" cy="825961"/>
          </a:xfrm>
          <a:prstGeom prst="rect">
            <a:avLst/>
          </a:prstGeom>
        </p:spPr>
      </p:pic>
    </p:spTree>
    <p:extLst>
      <p:ext uri="{BB962C8B-B14F-4D97-AF65-F5344CB8AC3E}">
        <p14:creationId xmlns:p14="http://schemas.microsoft.com/office/powerpoint/2010/main" val="286497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54D0-D0E9-C9ED-F606-34DD19AF9C44}"/>
              </a:ext>
            </a:extLst>
          </p:cNvPr>
          <p:cNvSpPr>
            <a:spLocks noGrp="1"/>
          </p:cNvSpPr>
          <p:nvPr>
            <p:ph type="title"/>
          </p:nvPr>
        </p:nvSpPr>
        <p:spPr/>
        <p:txBody>
          <a:bodyPr/>
          <a:lstStyle/>
          <a:p>
            <a:r>
              <a:rPr lang="en-US" dirty="0"/>
              <a:t>Supply Overview</a:t>
            </a:r>
            <a:br>
              <a:rPr lang="en-US" dirty="0"/>
            </a:br>
            <a:r>
              <a:rPr lang="en-US" dirty="0"/>
              <a:t>Separation</a:t>
            </a:r>
          </a:p>
        </p:txBody>
      </p:sp>
      <p:sp>
        <p:nvSpPr>
          <p:cNvPr id="3" name="Content Placeholder 2">
            <a:extLst>
              <a:ext uri="{FF2B5EF4-FFF2-40B4-BE49-F238E27FC236}">
                <a16:creationId xmlns:a16="http://schemas.microsoft.com/office/drawing/2014/main" id="{E36B63D8-B2A5-C246-B7B8-EC884D4CF660}"/>
              </a:ext>
            </a:extLst>
          </p:cNvPr>
          <p:cNvSpPr>
            <a:spLocks noGrp="1"/>
          </p:cNvSpPr>
          <p:nvPr>
            <p:ph idx="1"/>
          </p:nvPr>
        </p:nvSpPr>
        <p:spPr>
          <a:xfrm>
            <a:off x="677334" y="2999690"/>
            <a:ext cx="8596668" cy="2890381"/>
          </a:xfrm>
        </p:spPr>
        <p:txBody>
          <a:bodyPr/>
          <a:lstStyle/>
          <a:p>
            <a:pPr marL="0" indent="0">
              <a:buNone/>
            </a:pPr>
            <a:r>
              <a:rPr lang="en-US" u="sng" dirty="0"/>
              <a:t>Operational						  1-2 years    						2-3 year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55E3E8D-0C95-ADE3-76BA-3D2AC277C0A7}"/>
              </a:ext>
            </a:extLst>
          </p:cNvPr>
          <p:cNvPicPr>
            <a:picLocks noChangeAspect="1"/>
          </p:cNvPicPr>
          <p:nvPr/>
        </p:nvPicPr>
        <p:blipFill>
          <a:blip r:embed="rId3"/>
          <a:stretch>
            <a:fillRect/>
          </a:stretch>
        </p:blipFill>
        <p:spPr>
          <a:xfrm>
            <a:off x="7758686" y="1143948"/>
            <a:ext cx="786452" cy="786452"/>
          </a:xfrm>
          <a:prstGeom prst="rect">
            <a:avLst/>
          </a:prstGeom>
        </p:spPr>
      </p:pic>
      <p:pic>
        <p:nvPicPr>
          <p:cNvPr id="7" name="Picture 6">
            <a:extLst>
              <a:ext uri="{FF2B5EF4-FFF2-40B4-BE49-F238E27FC236}">
                <a16:creationId xmlns:a16="http://schemas.microsoft.com/office/drawing/2014/main" id="{047944C0-31EF-DD75-FB90-5D7018EFCE4B}"/>
              </a:ext>
            </a:extLst>
          </p:cNvPr>
          <p:cNvPicPr>
            <a:picLocks noChangeAspect="1"/>
          </p:cNvPicPr>
          <p:nvPr/>
        </p:nvPicPr>
        <p:blipFill>
          <a:blip r:embed="rId4"/>
          <a:stretch>
            <a:fillRect/>
          </a:stretch>
        </p:blipFill>
        <p:spPr>
          <a:xfrm>
            <a:off x="5024633" y="4651837"/>
            <a:ext cx="1253458" cy="651603"/>
          </a:xfrm>
          <a:prstGeom prst="rect">
            <a:avLst/>
          </a:prstGeom>
        </p:spPr>
      </p:pic>
      <p:pic>
        <p:nvPicPr>
          <p:cNvPr id="9" name="Picture 8">
            <a:extLst>
              <a:ext uri="{FF2B5EF4-FFF2-40B4-BE49-F238E27FC236}">
                <a16:creationId xmlns:a16="http://schemas.microsoft.com/office/drawing/2014/main" id="{317C6C00-2E22-5FD7-9A24-7B8C7D826808}"/>
              </a:ext>
            </a:extLst>
          </p:cNvPr>
          <p:cNvPicPr>
            <a:picLocks noChangeAspect="1"/>
          </p:cNvPicPr>
          <p:nvPr/>
        </p:nvPicPr>
        <p:blipFill>
          <a:blip r:embed="rId5"/>
          <a:stretch>
            <a:fillRect/>
          </a:stretch>
        </p:blipFill>
        <p:spPr>
          <a:xfrm>
            <a:off x="5621191" y="4227610"/>
            <a:ext cx="783927" cy="783927"/>
          </a:xfrm>
          <a:prstGeom prst="rect">
            <a:avLst/>
          </a:prstGeom>
        </p:spPr>
      </p:pic>
      <p:pic>
        <p:nvPicPr>
          <p:cNvPr id="10" name="Picture 9">
            <a:extLst>
              <a:ext uri="{FF2B5EF4-FFF2-40B4-BE49-F238E27FC236}">
                <a16:creationId xmlns:a16="http://schemas.microsoft.com/office/drawing/2014/main" id="{8A165B7F-C84C-8276-71E0-0779298C0A16}"/>
              </a:ext>
            </a:extLst>
          </p:cNvPr>
          <p:cNvPicPr>
            <a:picLocks noChangeAspect="1"/>
          </p:cNvPicPr>
          <p:nvPr/>
        </p:nvPicPr>
        <p:blipFill>
          <a:blip r:embed="rId6"/>
          <a:stretch>
            <a:fillRect/>
          </a:stretch>
        </p:blipFill>
        <p:spPr>
          <a:xfrm>
            <a:off x="2514207" y="3722542"/>
            <a:ext cx="1637354" cy="897032"/>
          </a:xfrm>
          <a:prstGeom prst="rect">
            <a:avLst/>
          </a:prstGeom>
        </p:spPr>
      </p:pic>
      <p:pic>
        <p:nvPicPr>
          <p:cNvPr id="11" name="Picture 10">
            <a:extLst>
              <a:ext uri="{FF2B5EF4-FFF2-40B4-BE49-F238E27FC236}">
                <a16:creationId xmlns:a16="http://schemas.microsoft.com/office/drawing/2014/main" id="{0E0EFA61-6E04-C63E-D3C8-20326D86F076}"/>
              </a:ext>
            </a:extLst>
          </p:cNvPr>
          <p:cNvPicPr>
            <a:picLocks noChangeAspect="1"/>
          </p:cNvPicPr>
          <p:nvPr/>
        </p:nvPicPr>
        <p:blipFill>
          <a:blip r:embed="rId7"/>
          <a:stretch>
            <a:fillRect/>
          </a:stretch>
        </p:blipFill>
        <p:spPr>
          <a:xfrm>
            <a:off x="5088347" y="5435764"/>
            <a:ext cx="1163576" cy="651603"/>
          </a:xfrm>
          <a:prstGeom prst="rect">
            <a:avLst/>
          </a:prstGeom>
        </p:spPr>
      </p:pic>
      <p:pic>
        <p:nvPicPr>
          <p:cNvPr id="12" name="Picture 11">
            <a:extLst>
              <a:ext uri="{FF2B5EF4-FFF2-40B4-BE49-F238E27FC236}">
                <a16:creationId xmlns:a16="http://schemas.microsoft.com/office/drawing/2014/main" id="{90B5F989-117C-6FB5-1840-959CE2245E00}"/>
              </a:ext>
            </a:extLst>
          </p:cNvPr>
          <p:cNvPicPr>
            <a:picLocks noChangeAspect="1"/>
          </p:cNvPicPr>
          <p:nvPr/>
        </p:nvPicPr>
        <p:blipFill>
          <a:blip r:embed="rId8"/>
          <a:stretch>
            <a:fillRect/>
          </a:stretch>
        </p:blipFill>
        <p:spPr>
          <a:xfrm>
            <a:off x="6022531" y="3429000"/>
            <a:ext cx="1380500" cy="389288"/>
          </a:xfrm>
          <a:prstGeom prst="rect">
            <a:avLst/>
          </a:prstGeom>
        </p:spPr>
      </p:pic>
      <p:pic>
        <p:nvPicPr>
          <p:cNvPr id="13" name="Picture 12">
            <a:extLst>
              <a:ext uri="{FF2B5EF4-FFF2-40B4-BE49-F238E27FC236}">
                <a16:creationId xmlns:a16="http://schemas.microsoft.com/office/drawing/2014/main" id="{5A678FFB-E171-2974-3B0A-03A27A0780A7}"/>
              </a:ext>
            </a:extLst>
          </p:cNvPr>
          <p:cNvPicPr>
            <a:picLocks noChangeAspect="1"/>
          </p:cNvPicPr>
          <p:nvPr/>
        </p:nvPicPr>
        <p:blipFill>
          <a:blip r:embed="rId9"/>
          <a:stretch>
            <a:fillRect/>
          </a:stretch>
        </p:blipFill>
        <p:spPr>
          <a:xfrm>
            <a:off x="5226667" y="3854182"/>
            <a:ext cx="1025256" cy="468200"/>
          </a:xfrm>
          <a:prstGeom prst="rect">
            <a:avLst/>
          </a:prstGeom>
        </p:spPr>
      </p:pic>
      <p:sp>
        <p:nvSpPr>
          <p:cNvPr id="15" name="TextBox 14">
            <a:extLst>
              <a:ext uri="{FF2B5EF4-FFF2-40B4-BE49-F238E27FC236}">
                <a16:creationId xmlns:a16="http://schemas.microsoft.com/office/drawing/2014/main" id="{EB978CF5-CCDB-CACB-EE03-28E78601B470}"/>
              </a:ext>
            </a:extLst>
          </p:cNvPr>
          <p:cNvSpPr txBox="1"/>
          <p:nvPr/>
        </p:nvSpPr>
        <p:spPr>
          <a:xfrm>
            <a:off x="672009" y="2076360"/>
            <a:ext cx="8596668"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VERY Small scale HREO production (&lt;50MT)</a:t>
            </a:r>
          </a:p>
          <a:p>
            <a:pPr marL="285750" indent="-285750">
              <a:buFont typeface="Wingdings" panose="05000000000000000000" pitchFamily="2" charset="2"/>
              <a:buChar char="Ø"/>
            </a:pPr>
            <a:r>
              <a:rPr lang="en-US" dirty="0"/>
              <a:t>HRE refining capacity by 2028 may exceed 5,500MT</a:t>
            </a:r>
          </a:p>
          <a:p>
            <a:pPr marL="285750" indent="-285750">
              <a:buFont typeface="Wingdings" panose="05000000000000000000" pitchFamily="2" charset="2"/>
              <a:buChar char="Ø"/>
            </a:pPr>
            <a:r>
              <a:rPr lang="en-US" dirty="0"/>
              <a:t>Emphasis on </a:t>
            </a:r>
            <a:r>
              <a:rPr lang="en-US" dirty="0" err="1"/>
              <a:t>Dy+Tb</a:t>
            </a:r>
            <a:r>
              <a:rPr lang="en-US" dirty="0"/>
              <a:t>, most will not separate balance heavies</a:t>
            </a:r>
          </a:p>
        </p:txBody>
      </p:sp>
      <p:pic>
        <p:nvPicPr>
          <p:cNvPr id="17" name="Picture 16" descr="A black background with white text&#10;&#10;Description automatically generated">
            <a:extLst>
              <a:ext uri="{FF2B5EF4-FFF2-40B4-BE49-F238E27FC236}">
                <a16:creationId xmlns:a16="http://schemas.microsoft.com/office/drawing/2014/main" id="{74DC5568-70E9-D520-DE16-A3DD1ABCD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4129" y="6163512"/>
            <a:ext cx="1163075" cy="321702"/>
          </a:xfrm>
          <a:prstGeom prst="rect">
            <a:avLst/>
          </a:prstGeom>
        </p:spPr>
      </p:pic>
      <p:pic>
        <p:nvPicPr>
          <p:cNvPr id="18" name="Picture 17">
            <a:extLst>
              <a:ext uri="{FF2B5EF4-FFF2-40B4-BE49-F238E27FC236}">
                <a16:creationId xmlns:a16="http://schemas.microsoft.com/office/drawing/2014/main" id="{8108030F-80B9-EAA4-A1B5-4DBEE27D63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0164" y="3960992"/>
            <a:ext cx="783926" cy="503952"/>
          </a:xfrm>
          <a:prstGeom prst="rect">
            <a:avLst/>
          </a:prstGeom>
        </p:spPr>
      </p:pic>
      <p:pic>
        <p:nvPicPr>
          <p:cNvPr id="6" name="Picture 5">
            <a:extLst>
              <a:ext uri="{FF2B5EF4-FFF2-40B4-BE49-F238E27FC236}">
                <a16:creationId xmlns:a16="http://schemas.microsoft.com/office/drawing/2014/main" id="{623FFBB3-04AC-4621-2921-D5A1547F3218}"/>
              </a:ext>
            </a:extLst>
          </p:cNvPr>
          <p:cNvPicPr>
            <a:picLocks noChangeAspect="1"/>
          </p:cNvPicPr>
          <p:nvPr/>
        </p:nvPicPr>
        <p:blipFill>
          <a:blip r:embed="rId12"/>
          <a:stretch>
            <a:fillRect/>
          </a:stretch>
        </p:blipFill>
        <p:spPr>
          <a:xfrm>
            <a:off x="5827021" y="5191720"/>
            <a:ext cx="849803" cy="375729"/>
          </a:xfrm>
          <a:prstGeom prst="rect">
            <a:avLst/>
          </a:prstGeom>
        </p:spPr>
      </p:pic>
    </p:spTree>
    <p:extLst>
      <p:ext uri="{BB962C8B-B14F-4D97-AF65-F5344CB8AC3E}">
        <p14:creationId xmlns:p14="http://schemas.microsoft.com/office/powerpoint/2010/main" val="130975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521-99F3-9B1C-5B26-721740E5D385}"/>
              </a:ext>
            </a:extLst>
          </p:cNvPr>
          <p:cNvSpPr>
            <a:spLocks noGrp="1"/>
          </p:cNvSpPr>
          <p:nvPr>
            <p:ph type="title"/>
          </p:nvPr>
        </p:nvSpPr>
        <p:spPr/>
        <p:txBody>
          <a:bodyPr/>
          <a:lstStyle/>
          <a:p>
            <a:r>
              <a:rPr lang="en-US" dirty="0"/>
              <a:t>Supply Overview</a:t>
            </a:r>
            <a:br>
              <a:rPr lang="en-US" dirty="0"/>
            </a:br>
            <a:r>
              <a:rPr lang="en-US" dirty="0"/>
              <a:t>Metallization</a:t>
            </a:r>
          </a:p>
        </p:txBody>
      </p:sp>
      <p:sp>
        <p:nvSpPr>
          <p:cNvPr id="3" name="Content Placeholder 2">
            <a:extLst>
              <a:ext uri="{FF2B5EF4-FFF2-40B4-BE49-F238E27FC236}">
                <a16:creationId xmlns:a16="http://schemas.microsoft.com/office/drawing/2014/main" id="{41098A00-363E-8023-1384-9995C08E1692}"/>
              </a:ext>
            </a:extLst>
          </p:cNvPr>
          <p:cNvSpPr>
            <a:spLocks noGrp="1"/>
          </p:cNvSpPr>
          <p:nvPr>
            <p:ph idx="1"/>
          </p:nvPr>
        </p:nvSpPr>
        <p:spPr>
          <a:xfrm>
            <a:off x="677334" y="2160589"/>
            <a:ext cx="8983902" cy="3880773"/>
          </a:xfrm>
        </p:spPr>
        <p:txBody>
          <a:bodyPr/>
          <a:lstStyle/>
          <a:p>
            <a:r>
              <a:rPr lang="en-US" dirty="0"/>
              <a:t>Electrolytic Production: Commercial Scale Operational (</a:t>
            </a:r>
            <a:r>
              <a:rPr lang="en-US" dirty="0" err="1"/>
              <a:t>DyFe</a:t>
            </a:r>
            <a:r>
              <a:rPr lang="en-US" dirty="0"/>
              <a:t>)</a:t>
            </a:r>
          </a:p>
          <a:p>
            <a:r>
              <a:rPr lang="en-US" dirty="0"/>
              <a:t>Vacuum Induction: Small scale production operational (</a:t>
            </a:r>
            <a:r>
              <a:rPr lang="en-US" dirty="0" err="1"/>
              <a:t>Sm</a:t>
            </a:r>
            <a:r>
              <a:rPr lang="en-US" dirty="0"/>
              <a:t>, Dy, Tb).</a:t>
            </a:r>
          </a:p>
          <a:p>
            <a:r>
              <a:rPr lang="en-US" dirty="0"/>
              <a:t>Novel Techniques: Operational at pilot scale</a:t>
            </a:r>
          </a:p>
          <a:p>
            <a:r>
              <a:rPr lang="en-US" dirty="0"/>
              <a:t>High Purity REMs (Sublimed): R&amp;D stage</a:t>
            </a:r>
          </a:p>
        </p:txBody>
      </p:sp>
      <p:pic>
        <p:nvPicPr>
          <p:cNvPr id="4" name="Picture 3">
            <a:extLst>
              <a:ext uri="{FF2B5EF4-FFF2-40B4-BE49-F238E27FC236}">
                <a16:creationId xmlns:a16="http://schemas.microsoft.com/office/drawing/2014/main" id="{F25DB46D-BC80-E136-AD62-278CECFB40EA}"/>
              </a:ext>
            </a:extLst>
          </p:cNvPr>
          <p:cNvPicPr>
            <a:picLocks noChangeAspect="1"/>
          </p:cNvPicPr>
          <p:nvPr/>
        </p:nvPicPr>
        <p:blipFill>
          <a:blip r:embed="rId3"/>
          <a:stretch>
            <a:fillRect/>
          </a:stretch>
        </p:blipFill>
        <p:spPr>
          <a:xfrm>
            <a:off x="7606106" y="1083439"/>
            <a:ext cx="914479" cy="914479"/>
          </a:xfrm>
          <a:prstGeom prst="rect">
            <a:avLst/>
          </a:prstGeom>
        </p:spPr>
      </p:pic>
      <p:pic>
        <p:nvPicPr>
          <p:cNvPr id="7" name="Picture 6">
            <a:extLst>
              <a:ext uri="{FF2B5EF4-FFF2-40B4-BE49-F238E27FC236}">
                <a16:creationId xmlns:a16="http://schemas.microsoft.com/office/drawing/2014/main" id="{1BD9DEB0-8EA1-AE00-06D2-E8FF0A582653}"/>
              </a:ext>
            </a:extLst>
          </p:cNvPr>
          <p:cNvPicPr>
            <a:picLocks noChangeAspect="1"/>
          </p:cNvPicPr>
          <p:nvPr/>
        </p:nvPicPr>
        <p:blipFill>
          <a:blip r:embed="rId4"/>
          <a:stretch>
            <a:fillRect/>
          </a:stretch>
        </p:blipFill>
        <p:spPr>
          <a:xfrm>
            <a:off x="1210135" y="4772959"/>
            <a:ext cx="2063083" cy="1141706"/>
          </a:xfrm>
          <a:prstGeom prst="rect">
            <a:avLst/>
          </a:prstGeom>
        </p:spPr>
      </p:pic>
      <p:pic>
        <p:nvPicPr>
          <p:cNvPr id="8" name="Picture 7">
            <a:extLst>
              <a:ext uri="{FF2B5EF4-FFF2-40B4-BE49-F238E27FC236}">
                <a16:creationId xmlns:a16="http://schemas.microsoft.com/office/drawing/2014/main" id="{5B8B2696-50E5-DCB2-7EC8-4D550CB11867}"/>
              </a:ext>
            </a:extLst>
          </p:cNvPr>
          <p:cNvPicPr>
            <a:picLocks noChangeAspect="1"/>
          </p:cNvPicPr>
          <p:nvPr/>
        </p:nvPicPr>
        <p:blipFill>
          <a:blip r:embed="rId5"/>
          <a:stretch>
            <a:fillRect/>
          </a:stretch>
        </p:blipFill>
        <p:spPr>
          <a:xfrm>
            <a:off x="3610648" y="3765005"/>
            <a:ext cx="1282193" cy="1290107"/>
          </a:xfrm>
          <a:prstGeom prst="rect">
            <a:avLst/>
          </a:prstGeom>
        </p:spPr>
      </p:pic>
      <p:pic>
        <p:nvPicPr>
          <p:cNvPr id="10" name="Picture 9">
            <a:extLst>
              <a:ext uri="{FF2B5EF4-FFF2-40B4-BE49-F238E27FC236}">
                <a16:creationId xmlns:a16="http://schemas.microsoft.com/office/drawing/2014/main" id="{FFA9476D-0661-B77A-7A3C-9852AE9ADCAC}"/>
              </a:ext>
            </a:extLst>
          </p:cNvPr>
          <p:cNvPicPr>
            <a:picLocks noChangeAspect="1"/>
          </p:cNvPicPr>
          <p:nvPr/>
        </p:nvPicPr>
        <p:blipFill>
          <a:blip r:embed="rId6"/>
          <a:stretch>
            <a:fillRect/>
          </a:stretch>
        </p:blipFill>
        <p:spPr>
          <a:xfrm>
            <a:off x="1104176" y="3968217"/>
            <a:ext cx="1426588" cy="804742"/>
          </a:xfrm>
          <a:prstGeom prst="rect">
            <a:avLst/>
          </a:prstGeom>
        </p:spPr>
      </p:pic>
      <p:pic>
        <p:nvPicPr>
          <p:cNvPr id="5" name="Picture 4">
            <a:extLst>
              <a:ext uri="{FF2B5EF4-FFF2-40B4-BE49-F238E27FC236}">
                <a16:creationId xmlns:a16="http://schemas.microsoft.com/office/drawing/2014/main" id="{001691A6-8CF4-AD66-46B8-1E98FD275168}"/>
              </a:ext>
            </a:extLst>
          </p:cNvPr>
          <p:cNvPicPr>
            <a:picLocks noChangeAspect="1"/>
          </p:cNvPicPr>
          <p:nvPr/>
        </p:nvPicPr>
        <p:blipFill>
          <a:blip r:embed="rId7"/>
          <a:stretch>
            <a:fillRect/>
          </a:stretch>
        </p:blipFill>
        <p:spPr>
          <a:xfrm>
            <a:off x="4616030" y="5286019"/>
            <a:ext cx="1639311" cy="918014"/>
          </a:xfrm>
          <a:prstGeom prst="rect">
            <a:avLst/>
          </a:prstGeom>
        </p:spPr>
      </p:pic>
      <p:pic>
        <p:nvPicPr>
          <p:cNvPr id="15" name="Picture 14" descr="A logo of a company&#10;&#10;Description automatically generated">
            <a:extLst>
              <a:ext uri="{FF2B5EF4-FFF2-40B4-BE49-F238E27FC236}">
                <a16:creationId xmlns:a16="http://schemas.microsoft.com/office/drawing/2014/main" id="{CB6B9234-64A6-7A38-D5FE-7F101A7CEC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1448" y="4202562"/>
            <a:ext cx="693274" cy="693274"/>
          </a:xfrm>
          <a:prstGeom prst="rect">
            <a:avLst/>
          </a:prstGeom>
        </p:spPr>
      </p:pic>
    </p:spTree>
    <p:extLst>
      <p:ext uri="{BB962C8B-B14F-4D97-AF65-F5344CB8AC3E}">
        <p14:creationId xmlns:p14="http://schemas.microsoft.com/office/powerpoint/2010/main" val="37894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map of the united states&#10;&#10;AI-generated content may be incorrect.">
            <a:extLst>
              <a:ext uri="{FF2B5EF4-FFF2-40B4-BE49-F238E27FC236}">
                <a16:creationId xmlns:a16="http://schemas.microsoft.com/office/drawing/2014/main" id="{7DDBCBD9-F6B2-B2B1-C3FE-A472C25C53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9783" y="0"/>
            <a:ext cx="13001783" cy="6858000"/>
          </a:xfrm>
        </p:spPr>
      </p:pic>
      <p:sp>
        <p:nvSpPr>
          <p:cNvPr id="2" name="Title 1">
            <a:extLst>
              <a:ext uri="{FF2B5EF4-FFF2-40B4-BE49-F238E27FC236}">
                <a16:creationId xmlns:a16="http://schemas.microsoft.com/office/drawing/2014/main" id="{A96EB273-11B8-7F4D-1EB3-6687DE630817}"/>
              </a:ext>
            </a:extLst>
          </p:cNvPr>
          <p:cNvSpPr>
            <a:spLocks noGrp="1"/>
          </p:cNvSpPr>
          <p:nvPr>
            <p:ph type="title"/>
          </p:nvPr>
        </p:nvSpPr>
        <p:spPr>
          <a:xfrm>
            <a:off x="-814176" y="459306"/>
            <a:ext cx="13001783" cy="1320800"/>
          </a:xfrm>
          <a:solidFill>
            <a:schemeClr val="bg1"/>
          </a:solidFill>
        </p:spPr>
        <p:txBody>
          <a:bodyPr/>
          <a:lstStyle/>
          <a:p>
            <a:r>
              <a:rPr lang="en-US" dirty="0">
                <a:solidFill>
                  <a:schemeClr val="tx1"/>
                </a:solidFill>
              </a:rPr>
              <a:t>		North American Production Overview</a:t>
            </a:r>
            <a:br>
              <a:rPr lang="en-US" dirty="0">
                <a:solidFill>
                  <a:schemeClr val="tx1"/>
                </a:solidFill>
              </a:rPr>
            </a:br>
            <a:r>
              <a:rPr lang="en-US" dirty="0">
                <a:solidFill>
                  <a:schemeClr val="tx1"/>
                </a:solidFill>
              </a:rPr>
              <a:t>		Permanent Magnet</a:t>
            </a:r>
          </a:p>
        </p:txBody>
      </p:sp>
      <p:pic>
        <p:nvPicPr>
          <p:cNvPr id="5" name="Picture 4">
            <a:extLst>
              <a:ext uri="{FF2B5EF4-FFF2-40B4-BE49-F238E27FC236}">
                <a16:creationId xmlns:a16="http://schemas.microsoft.com/office/drawing/2014/main" id="{54A26849-DB28-9840-E556-7EEB131F9A73}"/>
              </a:ext>
            </a:extLst>
          </p:cNvPr>
          <p:cNvPicPr>
            <a:picLocks noChangeAspect="1"/>
          </p:cNvPicPr>
          <p:nvPr/>
        </p:nvPicPr>
        <p:blipFill>
          <a:blip r:embed="rId4"/>
          <a:stretch>
            <a:fillRect/>
          </a:stretch>
        </p:blipFill>
        <p:spPr>
          <a:xfrm>
            <a:off x="5250426" y="5149269"/>
            <a:ext cx="872580" cy="482884"/>
          </a:xfrm>
          <a:prstGeom prst="rect">
            <a:avLst/>
          </a:prstGeom>
        </p:spPr>
      </p:pic>
      <p:pic>
        <p:nvPicPr>
          <p:cNvPr id="9" name="Picture 8">
            <a:extLst>
              <a:ext uri="{FF2B5EF4-FFF2-40B4-BE49-F238E27FC236}">
                <a16:creationId xmlns:a16="http://schemas.microsoft.com/office/drawing/2014/main" id="{66B5BCDF-C98B-A8DF-9335-2C4A050FAF8E}"/>
              </a:ext>
            </a:extLst>
          </p:cNvPr>
          <p:cNvPicPr>
            <a:picLocks noChangeAspect="1"/>
          </p:cNvPicPr>
          <p:nvPr/>
        </p:nvPicPr>
        <p:blipFill>
          <a:blip r:embed="rId5"/>
          <a:stretch>
            <a:fillRect/>
          </a:stretch>
        </p:blipFill>
        <p:spPr>
          <a:xfrm>
            <a:off x="8460887" y="662466"/>
            <a:ext cx="914479" cy="914479"/>
          </a:xfrm>
          <a:prstGeom prst="rect">
            <a:avLst/>
          </a:prstGeom>
        </p:spPr>
      </p:pic>
      <p:pic>
        <p:nvPicPr>
          <p:cNvPr id="10" name="Picture 9">
            <a:extLst>
              <a:ext uri="{FF2B5EF4-FFF2-40B4-BE49-F238E27FC236}">
                <a16:creationId xmlns:a16="http://schemas.microsoft.com/office/drawing/2014/main" id="{94D0AE99-954F-639A-E8BC-E8F8B632A426}"/>
              </a:ext>
            </a:extLst>
          </p:cNvPr>
          <p:cNvPicPr>
            <a:picLocks noChangeAspect="1"/>
          </p:cNvPicPr>
          <p:nvPr/>
        </p:nvPicPr>
        <p:blipFill>
          <a:blip r:embed="rId6"/>
          <a:stretch>
            <a:fillRect/>
          </a:stretch>
        </p:blipFill>
        <p:spPr>
          <a:xfrm>
            <a:off x="5515570" y="4145671"/>
            <a:ext cx="557461" cy="557461"/>
          </a:xfrm>
          <a:prstGeom prst="rect">
            <a:avLst/>
          </a:prstGeom>
        </p:spPr>
      </p:pic>
      <p:pic>
        <p:nvPicPr>
          <p:cNvPr id="11" name="Picture 10">
            <a:extLst>
              <a:ext uri="{FF2B5EF4-FFF2-40B4-BE49-F238E27FC236}">
                <a16:creationId xmlns:a16="http://schemas.microsoft.com/office/drawing/2014/main" id="{7C6544DC-C00C-A8C1-D4D5-DB48F9D5A7F2}"/>
              </a:ext>
            </a:extLst>
          </p:cNvPr>
          <p:cNvPicPr>
            <a:picLocks noChangeAspect="1"/>
          </p:cNvPicPr>
          <p:nvPr/>
        </p:nvPicPr>
        <p:blipFill>
          <a:blip r:embed="rId7"/>
          <a:stretch>
            <a:fillRect/>
          </a:stretch>
        </p:blipFill>
        <p:spPr>
          <a:xfrm>
            <a:off x="5250426" y="6078290"/>
            <a:ext cx="701395" cy="482884"/>
          </a:xfrm>
          <a:prstGeom prst="rect">
            <a:avLst/>
          </a:prstGeom>
        </p:spPr>
      </p:pic>
      <p:pic>
        <p:nvPicPr>
          <p:cNvPr id="12" name="Picture 11">
            <a:extLst>
              <a:ext uri="{FF2B5EF4-FFF2-40B4-BE49-F238E27FC236}">
                <a16:creationId xmlns:a16="http://schemas.microsoft.com/office/drawing/2014/main" id="{C38D2E27-42D1-4FA9-42B0-7A9A3B53DD7C}"/>
              </a:ext>
            </a:extLst>
          </p:cNvPr>
          <p:cNvPicPr>
            <a:picLocks noChangeAspect="1"/>
          </p:cNvPicPr>
          <p:nvPr/>
        </p:nvPicPr>
        <p:blipFill>
          <a:blip r:embed="rId8"/>
          <a:stretch>
            <a:fillRect/>
          </a:stretch>
        </p:blipFill>
        <p:spPr>
          <a:xfrm>
            <a:off x="11360758" y="2418735"/>
            <a:ext cx="671827" cy="285136"/>
          </a:xfrm>
          <a:prstGeom prst="rect">
            <a:avLst/>
          </a:prstGeom>
        </p:spPr>
      </p:pic>
      <p:pic>
        <p:nvPicPr>
          <p:cNvPr id="17" name="Picture 16">
            <a:extLst>
              <a:ext uri="{FF2B5EF4-FFF2-40B4-BE49-F238E27FC236}">
                <a16:creationId xmlns:a16="http://schemas.microsoft.com/office/drawing/2014/main" id="{4FCBEDAC-F2E9-562A-B43D-C8D9BEED6AF0}"/>
              </a:ext>
            </a:extLst>
          </p:cNvPr>
          <p:cNvPicPr>
            <a:picLocks noChangeAspect="1"/>
          </p:cNvPicPr>
          <p:nvPr/>
        </p:nvPicPr>
        <p:blipFill>
          <a:blip r:embed="rId9"/>
          <a:stretch>
            <a:fillRect/>
          </a:stretch>
        </p:blipFill>
        <p:spPr>
          <a:xfrm>
            <a:off x="9625782" y="4414456"/>
            <a:ext cx="682171" cy="253607"/>
          </a:xfrm>
          <a:prstGeom prst="rect">
            <a:avLst/>
          </a:prstGeom>
        </p:spPr>
      </p:pic>
      <p:pic>
        <p:nvPicPr>
          <p:cNvPr id="18" name="Picture 17" descr="A blue and green logo&#10;&#10;AI-generated content may be incorrect.">
            <a:extLst>
              <a:ext uri="{FF2B5EF4-FFF2-40B4-BE49-F238E27FC236}">
                <a16:creationId xmlns:a16="http://schemas.microsoft.com/office/drawing/2014/main" id="{5B5FACF6-8D76-4341-34CA-614B6481B7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5366" y="4898853"/>
            <a:ext cx="500832" cy="500832"/>
          </a:xfrm>
          <a:prstGeom prst="rect">
            <a:avLst/>
          </a:prstGeom>
        </p:spPr>
      </p:pic>
    </p:spTree>
    <p:extLst>
      <p:ext uri="{BB962C8B-B14F-4D97-AF65-F5344CB8AC3E}">
        <p14:creationId xmlns:p14="http://schemas.microsoft.com/office/powerpoint/2010/main" val="331988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65B2-EA22-B2F1-47DF-262B32D15000}"/>
              </a:ext>
            </a:extLst>
          </p:cNvPr>
          <p:cNvSpPr>
            <a:spLocks noGrp="1"/>
          </p:cNvSpPr>
          <p:nvPr>
            <p:ph type="title"/>
          </p:nvPr>
        </p:nvSpPr>
        <p:spPr>
          <a:xfrm>
            <a:off x="677334" y="609600"/>
            <a:ext cx="8596668" cy="1320800"/>
          </a:xfrm>
        </p:spPr>
        <p:txBody>
          <a:bodyPr anchor="t">
            <a:normAutofit/>
          </a:bodyPr>
          <a:lstStyle/>
          <a:p>
            <a:r>
              <a:rPr lang="en-US" dirty="0"/>
              <a:t>US Government Initiatives</a:t>
            </a:r>
            <a:br>
              <a:rPr lang="en-US" dirty="0"/>
            </a:br>
            <a:r>
              <a:rPr lang="en-US" dirty="0"/>
              <a:t>Funding </a:t>
            </a:r>
          </a:p>
        </p:txBody>
      </p:sp>
      <p:sp>
        <p:nvSpPr>
          <p:cNvPr id="3" name="Content Placeholder 2">
            <a:extLst>
              <a:ext uri="{FF2B5EF4-FFF2-40B4-BE49-F238E27FC236}">
                <a16:creationId xmlns:a16="http://schemas.microsoft.com/office/drawing/2014/main" id="{E0E4C75D-79D5-E084-8725-35E91C39CD3C}"/>
              </a:ext>
            </a:extLst>
          </p:cNvPr>
          <p:cNvSpPr>
            <a:spLocks noGrp="1"/>
          </p:cNvSpPr>
          <p:nvPr>
            <p:ph idx="1"/>
          </p:nvPr>
        </p:nvSpPr>
        <p:spPr>
          <a:xfrm>
            <a:off x="677334" y="1930400"/>
            <a:ext cx="3957349" cy="3929475"/>
          </a:xfrm>
        </p:spPr>
        <p:txBody>
          <a:bodyPr>
            <a:normAutofit/>
          </a:bodyPr>
          <a:lstStyle/>
          <a:p>
            <a:r>
              <a:rPr lang="en-US" b="1" dirty="0"/>
              <a:t>DOD:</a:t>
            </a:r>
            <a:r>
              <a:rPr lang="en-US" dirty="0"/>
              <a:t> ~$439 million awarded</a:t>
            </a:r>
          </a:p>
          <a:p>
            <a:r>
              <a:rPr lang="en-US" b="1" dirty="0"/>
              <a:t>DOE</a:t>
            </a:r>
            <a:r>
              <a:rPr lang="en-US" dirty="0"/>
              <a:t>: &gt;$290 million awarded </a:t>
            </a:r>
          </a:p>
          <a:p>
            <a:r>
              <a:rPr lang="en-US" b="1" dirty="0"/>
              <a:t>EXIM: </a:t>
            </a:r>
            <a:r>
              <a:rPr lang="en-US" dirty="0"/>
              <a:t>LOIs for loans, ~1.5 billion</a:t>
            </a:r>
          </a:p>
          <a:p>
            <a:r>
              <a:rPr lang="en-US" b="1" dirty="0"/>
              <a:t>State-Level: </a:t>
            </a:r>
            <a:r>
              <a:rPr lang="en-US" dirty="0"/>
              <a:t>TX, OK, MA, NE, WY, + many more…</a:t>
            </a:r>
            <a:endParaRPr lang="en-US" b="1" dirty="0"/>
          </a:p>
          <a:p>
            <a:r>
              <a:rPr lang="en-US" b="1" dirty="0"/>
              <a:t>DARPA</a:t>
            </a:r>
            <a:r>
              <a:rPr lang="en-US" dirty="0"/>
              <a:t>: EMBER, SPREE</a:t>
            </a:r>
          </a:p>
          <a:p>
            <a:r>
              <a:rPr lang="en-US" b="1" dirty="0"/>
              <a:t>DLA: </a:t>
            </a:r>
            <a:r>
              <a:rPr lang="en-US" dirty="0"/>
              <a:t>Stockpiling Program</a:t>
            </a:r>
          </a:p>
          <a:p>
            <a:endParaRPr lang="en-US" dirty="0"/>
          </a:p>
        </p:txBody>
      </p:sp>
      <p:sp>
        <p:nvSpPr>
          <p:cNvPr id="5" name="Rectangle 4">
            <a:extLst>
              <a:ext uri="{FF2B5EF4-FFF2-40B4-BE49-F238E27FC236}">
                <a16:creationId xmlns:a16="http://schemas.microsoft.com/office/drawing/2014/main" id="{B303B6F6-D4CC-7201-B9E0-CAB1BD95B3E4}"/>
              </a:ext>
            </a:extLst>
          </p:cNvPr>
          <p:cNvSpPr/>
          <p:nvPr/>
        </p:nvSpPr>
        <p:spPr>
          <a:xfrm>
            <a:off x="5835175" y="1468735"/>
            <a:ext cx="197682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DOGE</a:t>
            </a:r>
            <a:endParaRPr lang="en-US" sz="5400" b="1" cap="none" spc="0" dirty="0">
              <a:ln w="22225">
                <a:solidFill>
                  <a:schemeClr val="accent2"/>
                </a:solidFill>
                <a:prstDash val="solid"/>
              </a:ln>
              <a:solidFill>
                <a:srgbClr val="FF0000"/>
              </a:solidFill>
              <a:effectLst/>
            </a:endParaRPr>
          </a:p>
        </p:txBody>
      </p:sp>
      <p:pic>
        <p:nvPicPr>
          <p:cNvPr id="8" name="Picture 7">
            <a:extLst>
              <a:ext uri="{FF2B5EF4-FFF2-40B4-BE49-F238E27FC236}">
                <a16:creationId xmlns:a16="http://schemas.microsoft.com/office/drawing/2014/main" id="{CAC986DD-BF7A-FB56-A07C-A95942236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586" y="2435967"/>
            <a:ext cx="3251545" cy="2165529"/>
          </a:xfrm>
          <a:prstGeom prst="rect">
            <a:avLst/>
          </a:prstGeom>
        </p:spPr>
      </p:pic>
    </p:spTree>
    <p:extLst>
      <p:ext uri="{BB962C8B-B14F-4D97-AF65-F5344CB8AC3E}">
        <p14:creationId xmlns:p14="http://schemas.microsoft.com/office/powerpoint/2010/main" val="13227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lnSpcReduction="10000"/>
          </a:bodyPr>
          <a:lstStyle/>
          <a:p>
            <a:pPr marL="0" indent="0">
              <a:buNone/>
            </a:pPr>
            <a:r>
              <a:rPr lang="en-US" dirty="0"/>
              <a:t>All statements in this analysis, other than statements of historical facts, that address future market developments, government actions and events, are forward-looking statements. GE Chaplin Inc. believes that outcomes in such forward-looking statements are based on fair expectations and assumptions but are not a guarantee of future performance. Actual results may differ from forward looking statements due to shifts in government policy, the development of new rare earth technologies or substitutes, or other changes in economic conditions. This report, authorized by GE Chaplin Inc., is not intended to be used as investment advice. GE Chaplin Inc. will not be held liable for any loss as a result of investments in the rare earth industry, including, but not limited to, commodities and publicly traded shares. Parties interested in investing in the rare earth industry should seek the advice of an experienced professional. The reader of this document assumes all responsibility of this market material and information. </a:t>
            </a:r>
            <a:endParaRPr lang="en-GB" dirty="0"/>
          </a:p>
          <a:p>
            <a:endParaRPr lang="en-US" dirty="0"/>
          </a:p>
        </p:txBody>
      </p:sp>
    </p:spTree>
    <p:extLst>
      <p:ext uri="{BB962C8B-B14F-4D97-AF65-F5344CB8AC3E}">
        <p14:creationId xmlns:p14="http://schemas.microsoft.com/office/powerpoint/2010/main" val="330871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FE2E-CBD7-7C03-45D3-98CD14388FD7}"/>
              </a:ext>
            </a:extLst>
          </p:cNvPr>
          <p:cNvSpPr>
            <a:spLocks noGrp="1"/>
          </p:cNvSpPr>
          <p:nvPr>
            <p:ph type="title"/>
          </p:nvPr>
        </p:nvSpPr>
        <p:spPr/>
        <p:txBody>
          <a:bodyPr/>
          <a:lstStyle/>
          <a:p>
            <a:r>
              <a:rPr lang="en-US" dirty="0"/>
              <a:t>Government Initiatives</a:t>
            </a:r>
            <a:br>
              <a:rPr lang="en-US" dirty="0"/>
            </a:br>
            <a:r>
              <a:rPr lang="en-US" dirty="0"/>
              <a:t>Policy</a:t>
            </a:r>
          </a:p>
        </p:txBody>
      </p:sp>
      <p:sp>
        <p:nvSpPr>
          <p:cNvPr id="4" name="Content Placeholder 2">
            <a:extLst>
              <a:ext uri="{FF2B5EF4-FFF2-40B4-BE49-F238E27FC236}">
                <a16:creationId xmlns:a16="http://schemas.microsoft.com/office/drawing/2014/main" id="{0994B5A9-586B-F029-78E3-CBDE19F10BEC}"/>
              </a:ext>
            </a:extLst>
          </p:cNvPr>
          <p:cNvSpPr txBox="1">
            <a:spLocks noGrp="1"/>
          </p:cNvSpPr>
          <p:nvPr>
            <p:ph idx="1"/>
          </p:nvPr>
        </p:nvSpPr>
        <p:spPr>
          <a:xfrm>
            <a:off x="677863" y="2160589"/>
            <a:ext cx="2989569" cy="18804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tx1"/>
                </a:solidFill>
              </a:rPr>
              <a:t>2024 Biden Administration</a:t>
            </a:r>
          </a:p>
          <a:p>
            <a:r>
              <a:rPr lang="en-US" dirty="0">
                <a:solidFill>
                  <a:schemeClr val="tx1"/>
                </a:solidFill>
              </a:rPr>
              <a:t>DFARS Case 2018-D054</a:t>
            </a:r>
          </a:p>
          <a:p>
            <a:r>
              <a:rPr lang="en-US" dirty="0">
                <a:solidFill>
                  <a:schemeClr val="tx1"/>
                </a:solidFill>
              </a:rPr>
              <a:t>PM Tax Credit (IRA)</a:t>
            </a:r>
          </a:p>
          <a:p>
            <a:r>
              <a:rPr lang="en-US" dirty="0">
                <a:solidFill>
                  <a:schemeClr val="tx1"/>
                </a:solidFill>
              </a:rPr>
              <a:t>DFARS 252.225-7001 (Buy American)</a:t>
            </a:r>
          </a:p>
          <a:p>
            <a:endParaRPr lang="en-US" dirty="0"/>
          </a:p>
        </p:txBody>
      </p:sp>
      <p:sp>
        <p:nvSpPr>
          <p:cNvPr id="12" name="TextBox 11">
            <a:extLst>
              <a:ext uri="{FF2B5EF4-FFF2-40B4-BE49-F238E27FC236}">
                <a16:creationId xmlns:a16="http://schemas.microsoft.com/office/drawing/2014/main" id="{D31B7E4D-67A0-76EB-FDB4-EA5021F09B8D}"/>
              </a:ext>
            </a:extLst>
          </p:cNvPr>
          <p:cNvSpPr txBox="1"/>
          <p:nvPr/>
        </p:nvSpPr>
        <p:spPr>
          <a:xfrm>
            <a:off x="4357242" y="2160588"/>
            <a:ext cx="5069306" cy="923330"/>
          </a:xfrm>
          <a:prstGeom prst="rect">
            <a:avLst/>
          </a:prstGeom>
          <a:noFill/>
        </p:spPr>
        <p:txBody>
          <a:bodyPr wrap="square" rtlCol="0">
            <a:spAutoFit/>
          </a:bodyPr>
          <a:lstStyle/>
          <a:p>
            <a:r>
              <a:rPr lang="en-US" dirty="0"/>
              <a:t>“Fact Sheet: President Donald J. Trump Takes Immediate Action to Increase American Mineral Production” - March 20</a:t>
            </a:r>
            <a:r>
              <a:rPr lang="en-US" baseline="30000" dirty="0"/>
              <a:t>th</a:t>
            </a:r>
            <a:r>
              <a:rPr lang="en-US" dirty="0"/>
              <a:t>, 2025</a:t>
            </a:r>
          </a:p>
        </p:txBody>
      </p:sp>
      <p:sp>
        <p:nvSpPr>
          <p:cNvPr id="13" name="TextBox 12">
            <a:extLst>
              <a:ext uri="{FF2B5EF4-FFF2-40B4-BE49-F238E27FC236}">
                <a16:creationId xmlns:a16="http://schemas.microsoft.com/office/drawing/2014/main" id="{0A6547F2-95EA-BEB5-957C-704DE719A36F}"/>
              </a:ext>
            </a:extLst>
          </p:cNvPr>
          <p:cNvSpPr txBox="1"/>
          <p:nvPr/>
        </p:nvSpPr>
        <p:spPr>
          <a:xfrm>
            <a:off x="4357242" y="3235857"/>
            <a:ext cx="5069306" cy="1200329"/>
          </a:xfrm>
          <a:prstGeom prst="rect">
            <a:avLst/>
          </a:prstGeom>
          <a:noFill/>
        </p:spPr>
        <p:txBody>
          <a:bodyPr wrap="square" rtlCol="0">
            <a:spAutoFit/>
          </a:bodyPr>
          <a:lstStyle/>
          <a:p>
            <a:r>
              <a:rPr lang="en-US" dirty="0"/>
              <a:t>“Ensuring National Security and Economic Resilience Through Section 232 Actions on Processed Critical Minerals and Derivative Products” – April 15</a:t>
            </a:r>
            <a:r>
              <a:rPr lang="en-US" baseline="30000" dirty="0"/>
              <a:t>th</a:t>
            </a:r>
            <a:r>
              <a:rPr lang="en-US" dirty="0"/>
              <a:t>, 2025</a:t>
            </a:r>
          </a:p>
        </p:txBody>
      </p:sp>
      <p:sp>
        <p:nvSpPr>
          <p:cNvPr id="14" name="TextBox 13">
            <a:extLst>
              <a:ext uri="{FF2B5EF4-FFF2-40B4-BE49-F238E27FC236}">
                <a16:creationId xmlns:a16="http://schemas.microsoft.com/office/drawing/2014/main" id="{CCF31C7B-B3DA-8698-B47E-DFACE8AE5950}"/>
              </a:ext>
            </a:extLst>
          </p:cNvPr>
          <p:cNvSpPr txBox="1"/>
          <p:nvPr/>
        </p:nvSpPr>
        <p:spPr>
          <a:xfrm>
            <a:off x="4357242" y="4588125"/>
            <a:ext cx="5069306" cy="646331"/>
          </a:xfrm>
          <a:prstGeom prst="rect">
            <a:avLst/>
          </a:prstGeom>
          <a:noFill/>
        </p:spPr>
        <p:txBody>
          <a:bodyPr wrap="square" rtlCol="0">
            <a:spAutoFit/>
          </a:bodyPr>
          <a:lstStyle/>
          <a:p>
            <a:r>
              <a:rPr lang="en-US" dirty="0"/>
              <a:t>“Unleashing America’s Offshore Critical Minerals and Resources” – April 24</a:t>
            </a:r>
            <a:r>
              <a:rPr lang="en-US" baseline="30000" dirty="0"/>
              <a:t>th</a:t>
            </a:r>
            <a:r>
              <a:rPr lang="en-US" dirty="0"/>
              <a:t>, 2025</a:t>
            </a:r>
          </a:p>
        </p:txBody>
      </p:sp>
    </p:spTree>
    <p:extLst>
      <p:ext uri="{BB962C8B-B14F-4D97-AF65-F5344CB8AC3E}">
        <p14:creationId xmlns:p14="http://schemas.microsoft.com/office/powerpoint/2010/main" val="33336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AF36-91CC-8F31-124F-DF6AEC369D6F}"/>
              </a:ext>
            </a:extLst>
          </p:cNvPr>
          <p:cNvSpPr>
            <a:spLocks noGrp="1"/>
          </p:cNvSpPr>
          <p:nvPr>
            <p:ph type="title"/>
          </p:nvPr>
        </p:nvSpPr>
        <p:spPr/>
        <p:txBody>
          <a:bodyPr/>
          <a:lstStyle/>
          <a:p>
            <a:r>
              <a:rPr lang="en-US" dirty="0"/>
              <a:t>Government Initiatives</a:t>
            </a:r>
            <a:br>
              <a:rPr lang="en-US" dirty="0"/>
            </a:br>
            <a:r>
              <a:rPr lang="en-US" dirty="0"/>
              <a:t>Policy</a:t>
            </a:r>
          </a:p>
        </p:txBody>
      </p:sp>
      <p:pic>
        <p:nvPicPr>
          <p:cNvPr id="14" name="Content Placeholder 13" descr="us_2025_tariff_timeline.png">
            <a:extLst>
              <a:ext uri="{FF2B5EF4-FFF2-40B4-BE49-F238E27FC236}">
                <a16:creationId xmlns:a16="http://schemas.microsoft.com/office/drawing/2014/main" id="{6C56FC1B-F6D2-16D9-3713-DAE89C303CCF}"/>
              </a:ext>
            </a:extLst>
          </p:cNvPr>
          <p:cNvPicPr>
            <a:picLocks noGrp="1" noChangeAspect="1"/>
          </p:cNvPicPr>
          <p:nvPr>
            <p:ph idx="1"/>
          </p:nvPr>
        </p:nvPicPr>
        <p:blipFill>
          <a:blip r:embed="rId2"/>
          <a:stretch>
            <a:fillRect/>
          </a:stretch>
        </p:blipFill>
        <p:spPr>
          <a:xfrm>
            <a:off x="268969" y="1720645"/>
            <a:ext cx="9117509" cy="3834580"/>
          </a:xfrm>
          <a:prstGeom prst="rect">
            <a:avLst/>
          </a:prstGeom>
        </p:spPr>
      </p:pic>
      <p:sp>
        <p:nvSpPr>
          <p:cNvPr id="5" name="TextBox 4">
            <a:extLst>
              <a:ext uri="{FF2B5EF4-FFF2-40B4-BE49-F238E27FC236}">
                <a16:creationId xmlns:a16="http://schemas.microsoft.com/office/drawing/2014/main" id="{39C5A396-4853-7A50-08FF-D6353E6B1D19}"/>
              </a:ext>
            </a:extLst>
          </p:cNvPr>
          <p:cNvSpPr txBox="1"/>
          <p:nvPr/>
        </p:nvSpPr>
        <p:spPr>
          <a:xfrm>
            <a:off x="677334" y="5240403"/>
            <a:ext cx="8142200" cy="738664"/>
          </a:xfrm>
          <a:prstGeom prst="rect">
            <a:avLst/>
          </a:prstGeom>
          <a:noFill/>
        </p:spPr>
        <p:txBody>
          <a:bodyPr wrap="square" rtlCol="0">
            <a:spAutoFit/>
          </a:bodyPr>
          <a:lstStyle/>
          <a:p>
            <a:r>
              <a:rPr lang="en-US" sz="1400" dirty="0"/>
              <a:t>“</a:t>
            </a:r>
            <a:r>
              <a:rPr lang="en-US" sz="1400" i="1" dirty="0"/>
              <a:t>Critical minerals, including rare earth elements, in the form of processed minerals are essential raw materials and critical production inputs required for economic and national security.” </a:t>
            </a:r>
          </a:p>
          <a:p>
            <a:r>
              <a:rPr lang="en-US" sz="1400" dirty="0"/>
              <a:t>- April 15, 2025, Executive Order</a:t>
            </a:r>
          </a:p>
        </p:txBody>
      </p:sp>
    </p:spTree>
    <p:extLst>
      <p:ext uri="{BB962C8B-B14F-4D97-AF65-F5344CB8AC3E}">
        <p14:creationId xmlns:p14="http://schemas.microsoft.com/office/powerpoint/2010/main" val="1010676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69B0358-CF45-8113-8C6E-ABF804535A37}"/>
              </a:ext>
            </a:extLst>
          </p:cNvPr>
          <p:cNvSpPr>
            <a:spLocks noGrp="1"/>
          </p:cNvSpPr>
          <p:nvPr>
            <p:ph type="title"/>
          </p:nvPr>
        </p:nvSpPr>
        <p:spPr>
          <a:xfrm>
            <a:off x="989768" y="609600"/>
            <a:ext cx="5498361" cy="1320800"/>
          </a:xfrm>
        </p:spPr>
        <p:txBody>
          <a:bodyPr anchor="ctr">
            <a:normAutofit/>
          </a:bodyPr>
          <a:lstStyle/>
          <a:p>
            <a:r>
              <a:rPr lang="en-US" sz="3300"/>
              <a:t>Government Initiatives</a:t>
            </a:r>
            <a:br>
              <a:rPr lang="en-US" sz="3300"/>
            </a:br>
            <a:r>
              <a:rPr lang="en-US" sz="3300"/>
              <a:t>Other Policy Considerations</a:t>
            </a:r>
          </a:p>
        </p:txBody>
      </p:sp>
      <p:sp>
        <p:nvSpPr>
          <p:cNvPr id="16" name="Isosceles Triangle 15">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66819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2">
            <a:extLst>
              <a:ext uri="{FF2B5EF4-FFF2-40B4-BE49-F238E27FC236}">
                <a16:creationId xmlns:a16="http://schemas.microsoft.com/office/drawing/2014/main" id="{8DD391F0-9325-F090-C948-1B8DB11BCFBA}"/>
              </a:ext>
            </a:extLst>
          </p:cNvPr>
          <p:cNvSpPr txBox="1">
            <a:spLocks noGrp="1"/>
          </p:cNvSpPr>
          <p:nvPr>
            <p:ph idx="1"/>
          </p:nvPr>
        </p:nvSpPr>
        <p:spPr>
          <a:xfrm>
            <a:off x="989770" y="2160589"/>
            <a:ext cx="5549732"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Accelerated Permitting.</a:t>
            </a:r>
          </a:p>
          <a:p>
            <a:r>
              <a:rPr lang="en-US" dirty="0"/>
              <a:t>Access to Federal Lands.</a:t>
            </a:r>
          </a:p>
          <a:p>
            <a:r>
              <a:rPr lang="en-US" dirty="0"/>
              <a:t>Loan/Financing support.</a:t>
            </a:r>
          </a:p>
          <a:p>
            <a:r>
              <a:rPr lang="en-US" dirty="0"/>
              <a:t>Encourage establishment of critical mineral sector specific public/private joint ventures</a:t>
            </a:r>
          </a:p>
        </p:txBody>
      </p:sp>
      <p:pic>
        <p:nvPicPr>
          <p:cNvPr id="7" name="Picture 6" descr="A map of ukraine with different colored areas&#10;&#10;AI-generated content may be incorrect.">
            <a:extLst>
              <a:ext uri="{FF2B5EF4-FFF2-40B4-BE49-F238E27FC236}">
                <a16:creationId xmlns:a16="http://schemas.microsoft.com/office/drawing/2014/main" id="{7350BA41-B047-326A-032F-297817DD7C42}"/>
              </a:ext>
            </a:extLst>
          </p:cNvPr>
          <p:cNvPicPr>
            <a:picLocks noChangeAspect="1"/>
          </p:cNvPicPr>
          <p:nvPr/>
        </p:nvPicPr>
        <p:blipFill>
          <a:blip r:embed="rId2">
            <a:extLst>
              <a:ext uri="{28A0092B-C50C-407E-A947-70E740481C1C}">
                <a14:useLocalDpi xmlns:a14="http://schemas.microsoft.com/office/drawing/2010/main" val="0"/>
              </a:ext>
            </a:extLst>
          </a:blip>
          <a:srcRect r="57"/>
          <a:stretch/>
        </p:blipFill>
        <p:spPr>
          <a:xfrm>
            <a:off x="7531482" y="10"/>
            <a:ext cx="4657341" cy="3448414"/>
          </a:xfrm>
          <a:prstGeom prst="rect">
            <a:avLst/>
          </a:prstGeom>
        </p:spPr>
      </p:pic>
      <p:pic>
        <p:nvPicPr>
          <p:cNvPr id="9" name="Picture 8" descr="A close-up of a blue surface&#10;&#10;AI-generated content may be incorrect.">
            <a:extLst>
              <a:ext uri="{FF2B5EF4-FFF2-40B4-BE49-F238E27FC236}">
                <a16:creationId xmlns:a16="http://schemas.microsoft.com/office/drawing/2014/main" id="{3FFCD6FF-E435-0B16-46A1-DA2796F03D56}"/>
              </a:ext>
            </a:extLst>
          </p:cNvPr>
          <p:cNvPicPr>
            <a:picLocks noChangeAspect="1"/>
          </p:cNvPicPr>
          <p:nvPr/>
        </p:nvPicPr>
        <p:blipFill>
          <a:blip r:embed="rId3">
            <a:extLst>
              <a:ext uri="{28A0092B-C50C-407E-A947-70E740481C1C}">
                <a14:useLocalDpi xmlns:a14="http://schemas.microsoft.com/office/drawing/2010/main" val="0"/>
              </a:ext>
            </a:extLst>
          </a:blip>
          <a:srcRect l="2309" r="12802"/>
          <a:stretch/>
        </p:blipFill>
        <p:spPr>
          <a:xfrm>
            <a:off x="7528308" y="3437472"/>
            <a:ext cx="4657341" cy="3428996"/>
          </a:xfrm>
          <a:prstGeom prst="rect">
            <a:avLst/>
          </a:prstGeom>
        </p:spPr>
      </p:pic>
    </p:spTree>
    <p:extLst>
      <p:ext uri="{BB962C8B-B14F-4D97-AF65-F5344CB8AC3E}">
        <p14:creationId xmlns:p14="http://schemas.microsoft.com/office/powerpoint/2010/main" val="5931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0EC8A-331C-42E6-933F-447FD1A71319}"/>
              </a:ext>
            </a:extLst>
          </p:cNvPr>
          <p:cNvSpPr>
            <a:spLocks noGrp="1"/>
          </p:cNvSpPr>
          <p:nvPr>
            <p:ph type="title"/>
          </p:nvPr>
        </p:nvSpPr>
        <p:spPr>
          <a:xfrm>
            <a:off x="1286933" y="609600"/>
            <a:ext cx="10197494" cy="1099457"/>
          </a:xfrm>
        </p:spPr>
        <p:txBody>
          <a:bodyPr>
            <a:normAutofit/>
          </a:bodyPr>
          <a:lstStyle/>
          <a:p>
            <a:r>
              <a:rPr lang="en-US" dirty="0"/>
              <a:t>Conclusions</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4">
            <a:extLst>
              <a:ext uri="{FF2B5EF4-FFF2-40B4-BE49-F238E27FC236}">
                <a16:creationId xmlns:a16="http://schemas.microsoft.com/office/drawing/2014/main" id="{4206CFBC-A9AE-0032-E890-0C16EA4D91B6}"/>
              </a:ext>
            </a:extLst>
          </p:cNvPr>
          <p:cNvGraphicFramePr>
            <a:graphicFrameLocks noGrp="1"/>
          </p:cNvGraphicFramePr>
          <p:nvPr>
            <p:ph idx="1"/>
            <p:extLst>
              <p:ext uri="{D42A27DB-BD31-4B8C-83A1-F6EECF244321}">
                <p14:modId xmlns:p14="http://schemas.microsoft.com/office/powerpoint/2010/main" val="254498399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01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G.E. Chaplin, Inc. Background</a:t>
            </a:r>
          </a:p>
        </p:txBody>
      </p:sp>
      <p:sp>
        <p:nvSpPr>
          <p:cNvPr id="3" name="Content Placeholder 2"/>
          <p:cNvSpPr>
            <a:spLocks noGrp="1"/>
          </p:cNvSpPr>
          <p:nvPr>
            <p:ph idx="1"/>
          </p:nvPr>
        </p:nvSpPr>
        <p:spPr/>
        <p:txBody>
          <a:bodyPr/>
          <a:lstStyle/>
          <a:p>
            <a:r>
              <a:rPr lang="en-US" dirty="0"/>
              <a:t>Headquartered in Flemington, NJ.</a:t>
            </a:r>
          </a:p>
          <a:p>
            <a:r>
              <a:rPr lang="en-US" dirty="0"/>
              <a:t>2</a:t>
            </a:r>
            <a:r>
              <a:rPr lang="en-US" baseline="30000" dirty="0"/>
              <a:t>nd</a:t>
            </a:r>
            <a:r>
              <a:rPr lang="en-US" dirty="0"/>
              <a:t> Generation family-owned company.</a:t>
            </a:r>
          </a:p>
          <a:p>
            <a:r>
              <a:rPr lang="en-US" dirty="0"/>
              <a:t>Established in 1988 as a manufacturer’s representative/sales agency servicing the paint, ink, plastics, and catalyst industries.</a:t>
            </a:r>
          </a:p>
          <a:p>
            <a:r>
              <a:rPr lang="en-US" dirty="0"/>
              <a:t>Entered the rare earth sector in 2001, primarily focused on US and European markets.</a:t>
            </a:r>
          </a:p>
          <a:p>
            <a:r>
              <a:rPr lang="en-US" dirty="0"/>
              <a:t>Established European office, GE Chaplin BV, in 2019, REACH registered for multiple rare earth products.</a:t>
            </a:r>
          </a:p>
        </p:txBody>
      </p:sp>
      <p:pic>
        <p:nvPicPr>
          <p:cNvPr id="4" name="Picture 3"/>
          <p:cNvPicPr>
            <a:picLocks noChangeAspect="1"/>
          </p:cNvPicPr>
          <p:nvPr/>
        </p:nvPicPr>
        <p:blipFill>
          <a:blip r:embed="rId2"/>
          <a:stretch>
            <a:fillRect/>
          </a:stretch>
        </p:blipFill>
        <p:spPr>
          <a:xfrm>
            <a:off x="4274567" y="5047841"/>
            <a:ext cx="1402202" cy="1536325"/>
          </a:xfrm>
          <a:prstGeom prst="rect">
            <a:avLst/>
          </a:prstGeom>
        </p:spPr>
      </p:pic>
    </p:spTree>
    <p:extLst>
      <p:ext uri="{BB962C8B-B14F-4D97-AF65-F5344CB8AC3E}">
        <p14:creationId xmlns:p14="http://schemas.microsoft.com/office/powerpoint/2010/main" val="230638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406" y="2576472"/>
            <a:ext cx="7766936" cy="1646302"/>
          </a:xfrm>
        </p:spPr>
        <p:txBody>
          <a:bodyPr/>
          <a:lstStyle/>
          <a:p>
            <a:pPr algn="ctr"/>
            <a:r>
              <a:rPr lang="en-US" dirty="0"/>
              <a:t>Thank you!</a:t>
            </a:r>
            <a:br>
              <a:rPr lang="en-US" dirty="0"/>
            </a:br>
            <a:endParaRPr lang="en-US" dirty="0"/>
          </a:p>
        </p:txBody>
      </p:sp>
    </p:spTree>
    <p:extLst>
      <p:ext uri="{BB962C8B-B14F-4D97-AF65-F5344CB8AC3E}">
        <p14:creationId xmlns:p14="http://schemas.microsoft.com/office/powerpoint/2010/main" val="19117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a:t>Summary Of Presentation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6DA9112-B851-06C4-B862-FF759851C965}"/>
              </a:ext>
            </a:extLst>
          </p:cNvPr>
          <p:cNvGraphicFramePr>
            <a:graphicFrameLocks noGrp="1"/>
          </p:cNvGraphicFramePr>
          <p:nvPr>
            <p:ph idx="1"/>
            <p:extLst>
              <p:ext uri="{D42A27DB-BD31-4B8C-83A1-F6EECF244321}">
                <p14:modId xmlns:p14="http://schemas.microsoft.com/office/powerpoint/2010/main" val="411794962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08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4F57EB-F3B8-8D07-C44E-B5A6A3E755A3}"/>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9AA8862-45AC-1607-78F6-C507DC8097B7}"/>
              </a:ext>
            </a:extLst>
          </p:cNvPr>
          <p:cNvSpPr>
            <a:spLocks noGrp="1"/>
          </p:cNvSpPr>
          <p:nvPr>
            <p:ph type="title"/>
          </p:nvPr>
        </p:nvSpPr>
        <p:spPr/>
        <p:txBody>
          <a:bodyPr/>
          <a:lstStyle/>
          <a:p>
            <a:r>
              <a:rPr lang="en-US" dirty="0"/>
              <a:t>Why skip light Rare Earths?</a:t>
            </a:r>
          </a:p>
        </p:txBody>
      </p:sp>
      <p:pic>
        <p:nvPicPr>
          <p:cNvPr id="7" name="Graphic 6" descr="Factory with solid fill">
            <a:extLst>
              <a:ext uri="{FF2B5EF4-FFF2-40B4-BE49-F238E27FC236}">
                <a16:creationId xmlns:a16="http://schemas.microsoft.com/office/drawing/2014/main" id="{6A918346-74C9-79F6-3430-FC061CD8A0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8706" y="2743199"/>
            <a:ext cx="406399" cy="406399"/>
          </a:xfrm>
          <a:prstGeom prst="rect">
            <a:avLst/>
          </a:prstGeom>
        </p:spPr>
      </p:pic>
      <p:sp>
        <p:nvSpPr>
          <p:cNvPr id="11" name="Content Placeholder 10">
            <a:extLst>
              <a:ext uri="{FF2B5EF4-FFF2-40B4-BE49-F238E27FC236}">
                <a16:creationId xmlns:a16="http://schemas.microsoft.com/office/drawing/2014/main" id="{4A04ABCD-90D1-BA63-7FD5-172147EA8E31}"/>
              </a:ext>
            </a:extLst>
          </p:cNvPr>
          <p:cNvSpPr>
            <a:spLocks noGrp="1"/>
          </p:cNvSpPr>
          <p:nvPr>
            <p:ph idx="1"/>
          </p:nvPr>
        </p:nvSpPr>
        <p:spPr>
          <a:xfrm>
            <a:off x="190633" y="3914055"/>
            <a:ext cx="6657531" cy="1976284"/>
          </a:xfrm>
        </p:spPr>
        <p:txBody>
          <a:bodyPr/>
          <a:lstStyle/>
          <a:p>
            <a:r>
              <a:rPr lang="en-US" dirty="0"/>
              <a:t>Established Producers</a:t>
            </a:r>
          </a:p>
          <a:p>
            <a:r>
              <a:rPr lang="en-US" dirty="0"/>
              <a:t>Sufficient Production Capacity</a:t>
            </a:r>
          </a:p>
          <a:p>
            <a:r>
              <a:rPr lang="en-US" dirty="0"/>
              <a:t>Competitive Pricing</a:t>
            </a:r>
          </a:p>
          <a:p>
            <a:endParaRPr lang="en-US" dirty="0"/>
          </a:p>
          <a:p>
            <a:endParaRPr lang="en-US" dirty="0"/>
          </a:p>
        </p:txBody>
      </p:sp>
      <p:pic>
        <p:nvPicPr>
          <p:cNvPr id="14" name="Graphic 13" descr="Factory with solid fill">
            <a:extLst>
              <a:ext uri="{FF2B5EF4-FFF2-40B4-BE49-F238E27FC236}">
                <a16:creationId xmlns:a16="http://schemas.microsoft.com/office/drawing/2014/main" id="{E4364A66-FFDC-DDE4-4061-11E32DD8B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1765" y="1497781"/>
            <a:ext cx="406399" cy="406399"/>
          </a:xfrm>
          <a:prstGeom prst="rect">
            <a:avLst/>
          </a:prstGeom>
        </p:spPr>
      </p:pic>
      <p:pic>
        <p:nvPicPr>
          <p:cNvPr id="15" name="Graphic 14" descr="Factory with solid fill">
            <a:extLst>
              <a:ext uri="{FF2B5EF4-FFF2-40B4-BE49-F238E27FC236}">
                <a16:creationId xmlns:a16="http://schemas.microsoft.com/office/drawing/2014/main" id="{EEC751D6-F464-09DF-B349-69B5E18E2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0565" y="3507656"/>
            <a:ext cx="406399" cy="406399"/>
          </a:xfrm>
          <a:prstGeom prst="rect">
            <a:avLst/>
          </a:prstGeom>
        </p:spPr>
      </p:pic>
      <p:pic>
        <p:nvPicPr>
          <p:cNvPr id="16" name="Graphic 15" descr="Factory with solid fill">
            <a:extLst>
              <a:ext uri="{FF2B5EF4-FFF2-40B4-BE49-F238E27FC236}">
                <a16:creationId xmlns:a16="http://schemas.microsoft.com/office/drawing/2014/main" id="{0BD10BF9-A917-1D8F-CDF7-8EF66FD264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1138" y="3917974"/>
            <a:ext cx="406399" cy="406399"/>
          </a:xfrm>
          <a:prstGeom prst="rect">
            <a:avLst/>
          </a:prstGeom>
        </p:spPr>
      </p:pic>
    </p:spTree>
    <p:extLst>
      <p:ext uri="{BB962C8B-B14F-4D97-AF65-F5344CB8AC3E}">
        <p14:creationId xmlns:p14="http://schemas.microsoft.com/office/powerpoint/2010/main" val="22565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6AF5C-A210-D464-F321-019687B25123}"/>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dirty="0"/>
              <a:t>Why Skip Light Rare Earths?</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1" name="Content Placeholder 2">
            <a:extLst>
              <a:ext uri="{FF2B5EF4-FFF2-40B4-BE49-F238E27FC236}">
                <a16:creationId xmlns:a16="http://schemas.microsoft.com/office/drawing/2014/main" id="{3356037B-C8E3-07E5-7276-D408385414BE}"/>
              </a:ext>
            </a:extLst>
          </p:cNvPr>
          <p:cNvGraphicFramePr>
            <a:graphicFrameLocks noGrp="1"/>
          </p:cNvGraphicFramePr>
          <p:nvPr>
            <p:ph idx="1"/>
            <p:extLst>
              <p:ext uri="{D42A27DB-BD31-4B8C-83A1-F6EECF244321}">
                <p14:modId xmlns:p14="http://schemas.microsoft.com/office/powerpoint/2010/main" val="2207031629"/>
              </p:ext>
            </p:extLst>
          </p:nvPr>
        </p:nvGraphicFramePr>
        <p:xfrm>
          <a:off x="1286933" y="1993620"/>
          <a:ext cx="4533764" cy="4215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a:extLst>
              <a:ext uri="{FF2B5EF4-FFF2-40B4-BE49-F238E27FC236}">
                <a16:creationId xmlns:a16="http://schemas.microsoft.com/office/drawing/2014/main" id="{03D7F2E2-B765-32B5-9F3F-5418D5664C7B}"/>
              </a:ext>
            </a:extLst>
          </p:cNvPr>
          <p:cNvGraphicFramePr>
            <a:graphicFrameLocks/>
          </p:cNvGraphicFramePr>
          <p:nvPr>
            <p:extLst>
              <p:ext uri="{D42A27DB-BD31-4B8C-83A1-F6EECF244321}">
                <p14:modId xmlns:p14="http://schemas.microsoft.com/office/powerpoint/2010/main" val="2685113881"/>
              </p:ext>
            </p:extLst>
          </p:nvPr>
        </p:nvGraphicFramePr>
        <p:xfrm>
          <a:off x="6765166" y="2160588"/>
          <a:ext cx="4120279"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801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C916239-4520-F50A-1779-240643247B57}"/>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Demand Overview</a:t>
            </a:r>
          </a:p>
        </p:txBody>
      </p:sp>
      <p:sp>
        <p:nvSpPr>
          <p:cNvPr id="3" name="Content Placeholder 2">
            <a:extLst>
              <a:ext uri="{FF2B5EF4-FFF2-40B4-BE49-F238E27FC236}">
                <a16:creationId xmlns:a16="http://schemas.microsoft.com/office/drawing/2014/main" id="{1EAC3EB2-468E-20D0-C698-557533C54125}"/>
              </a:ext>
            </a:extLst>
          </p:cNvPr>
          <p:cNvSpPr>
            <a:spLocks noGrp="1"/>
          </p:cNvSpPr>
          <p:nvPr>
            <p:ph idx="1"/>
          </p:nvPr>
        </p:nvSpPr>
        <p:spPr>
          <a:xfrm>
            <a:off x="673754" y="2160590"/>
            <a:ext cx="3973943" cy="3440110"/>
          </a:xfrm>
        </p:spPr>
        <p:txBody>
          <a:bodyPr>
            <a:normAutofit/>
          </a:bodyPr>
          <a:lstStyle/>
          <a:p>
            <a:pPr marL="0" indent="0">
              <a:buNone/>
            </a:pPr>
            <a:r>
              <a:rPr lang="en-US" sz="1700">
                <a:solidFill>
                  <a:schemeClr val="bg1"/>
                </a:solidFill>
              </a:rPr>
              <a:t>Import Data Methodology</a:t>
            </a:r>
          </a:p>
          <a:p>
            <a:r>
              <a:rPr lang="en-US" sz="1700">
                <a:solidFill>
                  <a:schemeClr val="bg1"/>
                </a:solidFill>
              </a:rPr>
              <a:t>Pulled from maritime import database.</a:t>
            </a:r>
          </a:p>
          <a:p>
            <a:r>
              <a:rPr lang="en-US" sz="1700">
                <a:solidFill>
                  <a:schemeClr val="bg1"/>
                </a:solidFill>
              </a:rPr>
              <a:t>HS codes 2805.30, 2846.90.</a:t>
            </a:r>
          </a:p>
          <a:p>
            <a:r>
              <a:rPr lang="en-US" sz="1700">
                <a:solidFill>
                  <a:schemeClr val="bg1"/>
                </a:solidFill>
              </a:rPr>
              <a:t>Cross referenced with B/L search for all individual RE oxide + Metals.</a:t>
            </a:r>
          </a:p>
          <a:p>
            <a:r>
              <a:rPr lang="en-US" sz="1700">
                <a:solidFill>
                  <a:schemeClr val="bg1"/>
                </a:solidFill>
              </a:rPr>
              <a:t>Cross referenced with AM Export data.</a:t>
            </a:r>
          </a:p>
          <a:p>
            <a:r>
              <a:rPr lang="en-US" sz="1700">
                <a:solidFill>
                  <a:schemeClr val="bg1"/>
                </a:solidFill>
              </a:rPr>
              <a:t>Adjusted for TREO using standard industry specifications.</a:t>
            </a:r>
          </a:p>
          <a:p>
            <a:endParaRPr lang="en-US" sz="1700">
              <a:solidFill>
                <a:schemeClr val="bg1"/>
              </a:solidFill>
            </a:endParaRP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5" name="Chart 4">
            <a:extLst>
              <a:ext uri="{FF2B5EF4-FFF2-40B4-BE49-F238E27FC236}">
                <a16:creationId xmlns:a16="http://schemas.microsoft.com/office/drawing/2014/main" id="{4B8074CC-43C2-36DC-901F-0D29D6D9B4F4}"/>
              </a:ext>
            </a:extLst>
          </p:cNvPr>
          <p:cNvGraphicFramePr>
            <a:graphicFrameLocks/>
          </p:cNvGraphicFramePr>
          <p:nvPr>
            <p:extLst>
              <p:ext uri="{D42A27DB-BD31-4B8C-83A1-F6EECF244321}">
                <p14:modId xmlns:p14="http://schemas.microsoft.com/office/powerpoint/2010/main" val="983416497"/>
              </p:ext>
            </p:extLst>
          </p:nvPr>
        </p:nvGraphicFramePr>
        <p:xfrm>
          <a:off x="5550553" y="972608"/>
          <a:ext cx="6421816" cy="4900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873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A543-2A6D-7A81-B78C-9AB3428752D3}"/>
              </a:ext>
            </a:extLst>
          </p:cNvPr>
          <p:cNvSpPr>
            <a:spLocks noGrp="1"/>
          </p:cNvSpPr>
          <p:nvPr>
            <p:ph type="title"/>
          </p:nvPr>
        </p:nvSpPr>
        <p:spPr>
          <a:xfrm>
            <a:off x="677334" y="609600"/>
            <a:ext cx="8596668" cy="1320800"/>
          </a:xfrm>
        </p:spPr>
        <p:txBody>
          <a:bodyPr>
            <a:normAutofit/>
          </a:bodyPr>
          <a:lstStyle/>
          <a:p>
            <a:r>
              <a:rPr lang="en-US"/>
              <a:t>Demand Overview</a:t>
            </a:r>
            <a:br>
              <a:rPr lang="en-US"/>
            </a:br>
            <a:r>
              <a:rPr lang="en-US"/>
              <a:t>By Value</a:t>
            </a:r>
            <a:endParaRPr lang="en-US" dirty="0"/>
          </a:p>
        </p:txBody>
      </p:sp>
      <p:graphicFrame>
        <p:nvGraphicFramePr>
          <p:cNvPr id="6" name="Content Placeholder 5">
            <a:extLst>
              <a:ext uri="{FF2B5EF4-FFF2-40B4-BE49-F238E27FC236}">
                <a16:creationId xmlns:a16="http://schemas.microsoft.com/office/drawing/2014/main" id="{82795F52-4918-D5E4-0896-32D04ED85BD8}"/>
              </a:ext>
            </a:extLst>
          </p:cNvPr>
          <p:cNvGraphicFramePr>
            <a:graphicFrameLocks noGrp="1"/>
          </p:cNvGraphicFramePr>
          <p:nvPr>
            <p:ph idx="1"/>
            <p:extLst>
              <p:ext uri="{D42A27DB-BD31-4B8C-83A1-F6EECF244321}">
                <p14:modId xmlns:p14="http://schemas.microsoft.com/office/powerpoint/2010/main" val="4209118871"/>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890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110B2C2-DD85-7550-0E36-6C3FD9F40413}"/>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a:solidFill>
                  <a:schemeClr val="bg1"/>
                </a:solidFill>
              </a:rPr>
              <a:t>Demand Overview</a:t>
            </a:r>
            <a:br>
              <a:rPr lang="en-US" sz="4400">
                <a:solidFill>
                  <a:schemeClr val="bg1"/>
                </a:solidFill>
              </a:rPr>
            </a:br>
            <a:r>
              <a:rPr lang="en-US" sz="4400">
                <a:solidFill>
                  <a:schemeClr val="bg1"/>
                </a:solidFill>
              </a:rPr>
              <a:t>Lutetium</a:t>
            </a:r>
          </a:p>
        </p:txBody>
      </p:sp>
      <p:sp useBgFill="1">
        <p:nvSpPr>
          <p:cNvPr id="22" name="Rectangle 2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CFE70B79-FB67-313B-9C8A-81DCB5B375F5}"/>
              </a:ext>
            </a:extLst>
          </p:cNvPr>
          <p:cNvGraphicFramePr>
            <a:graphicFrameLocks noGrp="1"/>
          </p:cNvGraphicFramePr>
          <p:nvPr>
            <p:ph idx="1"/>
            <p:extLst>
              <p:ext uri="{D42A27DB-BD31-4B8C-83A1-F6EECF244321}">
                <p14:modId xmlns:p14="http://schemas.microsoft.com/office/powerpoint/2010/main" val="4065694856"/>
              </p:ext>
            </p:extLst>
          </p:nvPr>
        </p:nvGraphicFramePr>
        <p:xfrm>
          <a:off x="642938" y="642938"/>
          <a:ext cx="10906125" cy="3286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712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7BB6884-5070-A5BD-1A18-542ED1D73D8D}"/>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4400">
                <a:solidFill>
                  <a:schemeClr val="bg1"/>
                </a:solidFill>
              </a:rPr>
              <a:t>Demand Overview</a:t>
            </a:r>
            <a:br>
              <a:rPr lang="en-US" sz="4400">
                <a:solidFill>
                  <a:schemeClr val="bg1"/>
                </a:solidFill>
              </a:rPr>
            </a:br>
            <a:r>
              <a:rPr lang="en-US" sz="4400">
                <a:solidFill>
                  <a:schemeClr val="bg1"/>
                </a:solidFill>
              </a:rPr>
              <a:t>Gadolinium</a:t>
            </a:r>
          </a:p>
        </p:txBody>
      </p:sp>
      <p:sp useBgFill="1">
        <p:nvSpPr>
          <p:cNvPr id="22" name="Rectangle 2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B12B981-E4A0-C394-225D-1589D698651F}"/>
              </a:ext>
            </a:extLst>
          </p:cNvPr>
          <p:cNvGraphicFramePr>
            <a:graphicFrameLocks noGrp="1"/>
          </p:cNvGraphicFramePr>
          <p:nvPr>
            <p:ph idx="1"/>
            <p:extLst>
              <p:ext uri="{D42A27DB-BD31-4B8C-83A1-F6EECF244321}">
                <p14:modId xmlns:p14="http://schemas.microsoft.com/office/powerpoint/2010/main" val="2717621117"/>
              </p:ext>
            </p:extLst>
          </p:nvPr>
        </p:nvGraphicFramePr>
        <p:xfrm>
          <a:off x="642938" y="642938"/>
          <a:ext cx="10906125" cy="3286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0923431"/>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TM02900688[[fn=Facet]]</Template>
  <TotalTime>56292</TotalTime>
  <Words>916</Words>
  <Application>Microsoft Office PowerPoint</Application>
  <PresentationFormat>Widescreen</PresentationFormat>
  <Paragraphs>129</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Trebuchet MS</vt:lpstr>
      <vt:lpstr>Wingdings</vt:lpstr>
      <vt:lpstr>Wingdings 3</vt:lpstr>
      <vt:lpstr>Facet</vt:lpstr>
      <vt:lpstr>North American Heavy Rare Earth Supply Chain</vt:lpstr>
      <vt:lpstr>Disclaimer</vt:lpstr>
      <vt:lpstr>Summary Of Presentation</vt:lpstr>
      <vt:lpstr>Why skip light Rare Earths?</vt:lpstr>
      <vt:lpstr>Why Skip Light Rare Earths?</vt:lpstr>
      <vt:lpstr>Demand Overview</vt:lpstr>
      <vt:lpstr>Demand Overview By Value</vt:lpstr>
      <vt:lpstr>Demand Overview Lutetium</vt:lpstr>
      <vt:lpstr>Demand Overview Gadolinium</vt:lpstr>
      <vt:lpstr>Demand Overview Terbium + Dysprosium</vt:lpstr>
      <vt:lpstr>Demand Overview Yttrium</vt:lpstr>
      <vt:lpstr>Demand Overview Other Heavies</vt:lpstr>
      <vt:lpstr>North American Production Overview: Key Sections</vt:lpstr>
      <vt:lpstr>Supply Overview: Primary Ore/Concentrate</vt:lpstr>
      <vt:lpstr>Supply Overview: Recycling</vt:lpstr>
      <vt:lpstr>Supply Overview Separation</vt:lpstr>
      <vt:lpstr>Supply Overview Metallization</vt:lpstr>
      <vt:lpstr>  North American Production Overview   Permanent Magnet</vt:lpstr>
      <vt:lpstr>US Government Initiatives Funding </vt:lpstr>
      <vt:lpstr>Government Initiatives Policy</vt:lpstr>
      <vt:lpstr>Government Initiatives Policy</vt:lpstr>
      <vt:lpstr>Government Initiatives Other Policy Considerations</vt:lpstr>
      <vt:lpstr>Conclusions</vt:lpstr>
      <vt:lpstr>Introduction: G.E. Chaplin, Inc. Background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Rare Earth market and Trumponomics</dc:title>
  <dc:creator>Melvin Hill</dc:creator>
  <cp:lastModifiedBy>Beau Hill</cp:lastModifiedBy>
  <cp:revision>170</cp:revision>
  <cp:lastPrinted>2024-04-15T19:24:01Z</cp:lastPrinted>
  <dcterms:created xsi:type="dcterms:W3CDTF">2017-05-01T17:45:25Z</dcterms:created>
  <dcterms:modified xsi:type="dcterms:W3CDTF">2025-05-06T15:08:27Z</dcterms:modified>
</cp:coreProperties>
</file>